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28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5" r:id="rId17"/>
    <p:sldId id="276" r:id="rId18"/>
    <p:sldId id="277" r:id="rId19"/>
    <p:sldId id="274" r:id="rId20"/>
    <p:sldId id="278" r:id="rId21"/>
    <p:sldId id="279" r:id="rId22"/>
    <p:sldId id="280" r:id="rId23"/>
    <p:sldId id="281" r:id="rId24"/>
    <p:sldId id="283" r:id="rId25"/>
    <p:sldId id="284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7E200"/>
    <a:srgbClr val="F79F57"/>
    <a:srgbClr val="CC66FF"/>
    <a:srgbClr val="FF66FF"/>
    <a:srgbClr val="9EBD5F"/>
    <a:srgbClr val="83A343"/>
    <a:srgbClr val="8D75AB"/>
    <a:srgbClr val="745A94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94993" autoAdjust="0"/>
  </p:normalViewPr>
  <p:slideViewPr>
    <p:cSldViewPr>
      <p:cViewPr>
        <p:scale>
          <a:sx n="100" d="100"/>
          <a:sy n="100" d="100"/>
        </p:scale>
        <p:origin x="2016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8.emf"/><Relationship Id="rId7" Type="http://schemas.openxmlformats.org/officeDocument/2006/relationships/image" Target="../media/image51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wmf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77782-3A01-41D4-9C19-6AD8528B851F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91E05-EA7C-4619-9BFD-C7541049F28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745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91E05-EA7C-4619-9BFD-C7541049F288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90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91E05-EA7C-4619-9BFD-C7541049F288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226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1.emf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8.em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e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1.png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6.wmf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4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1.e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2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15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9.jpe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microsoft.com/office/2007/relationships/hdphoto" Target="../media/hdphoto3.wdp"/><Relationship Id="rId5" Type="http://schemas.openxmlformats.org/officeDocument/2006/relationships/image" Target="../media/image60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UVN Banh Mi" pitchFamily="2" charset="0"/>
              </a:rPr>
              <a:t>CHƯƠNG 9:</a:t>
            </a:r>
          </a:p>
          <a:p>
            <a:pPr algn="ctr"/>
            <a:r>
              <a:rPr lang="en-US" sz="7200" dirty="0">
                <a:solidFill>
                  <a:srgbClr val="FF0000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UVN Banh Mi" pitchFamily="2" charset="0"/>
              </a:rPr>
              <a:t>ANĐEHIT – XETON</a:t>
            </a:r>
          </a:p>
          <a:p>
            <a:pPr algn="ctr"/>
            <a:r>
              <a:rPr lang="en-US" sz="7200" dirty="0">
                <a:solidFill>
                  <a:srgbClr val="FF0000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UVN Banh Mi" pitchFamily="2" charset="0"/>
              </a:rPr>
              <a:t>AXIT CACBOXYLIC</a:t>
            </a:r>
            <a:endParaRPr lang="vi-VN" sz="7200" dirty="0">
              <a:solidFill>
                <a:srgbClr val="FF0000"/>
              </a:solidFill>
              <a:effectLst>
                <a:glow rad="101600">
                  <a:srgbClr val="00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6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875" y="5039380"/>
            <a:ext cx="6298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Anđehit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 có liên kết hiđro</a:t>
            </a:r>
            <a:endParaRPr 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780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 – ĐẶC ĐIỂM CẤU TẠO, TÍNH CHẤT VẬT LÝ</a:t>
            </a:r>
            <a:endParaRPr lang="vi-VN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97489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1. Tính chất vật lí</a:t>
            </a:r>
            <a:endParaRPr lang="vi-VN" sz="32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03" y="1295400"/>
            <a:ext cx="8048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Ở điều kiện thường, các anđehit đầu dãy đồng đẳng là chất khí, tan tốt trong nước, có nhiệt dộ sôi thấp. 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502" y="2653605"/>
            <a:ext cx="83215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Các anđehit tiếp theo là chất lỏng hoặc chất rắn, độ tan trong nước giảm theo chiều tăng của phân tử khối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874" y="4046191"/>
            <a:ext cx="8321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- Dung dịch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HCHO (37-40%)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được gọi là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fomalin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(dd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fomon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366" y="5562600"/>
            <a:ext cx="8321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latin typeface="Arial" pitchFamily="34" charset="0"/>
                <a:cs typeface="Arial" pitchFamily="34" charset="0"/>
              </a:rPr>
              <a:t>→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Anđehit có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nhiệt độ sôi thấp hơn ancol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tương ứng.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780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 – ĐẶC ĐIỂM CẤU TẠO, TÍNH CHẤT VẬT LÝ</a:t>
            </a:r>
            <a:endParaRPr lang="vi-VN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97489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2. Cấu tạo</a:t>
            </a:r>
            <a:endParaRPr lang="vi-VN" sz="32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195777"/>
              </p:ext>
            </p:extLst>
          </p:nvPr>
        </p:nvGraphicFramePr>
        <p:xfrm>
          <a:off x="152400" y="4444426"/>
          <a:ext cx="251301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1" name="CS ChemDraw Drawing" r:id="rId4" imgW="723873" imgH="475515" progId="ChemDraw.Document.6.0">
                  <p:embed/>
                </p:oleObj>
              </mc:Choice>
              <mc:Fallback>
                <p:oleObj name="CS ChemDraw Drawing" r:id="rId4" imgW="723873" imgH="47551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44426"/>
                        <a:ext cx="2513012" cy="152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03287" y="3987225"/>
            <a:ext cx="1957940" cy="1905000"/>
          </a:xfrm>
          <a:prstGeom prst="rect">
            <a:avLst/>
          </a:prstGeom>
          <a:noFill/>
          <a:ln w="412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1206293" y="4077615"/>
            <a:ext cx="1623402" cy="1128810"/>
            <a:chOff x="107677" y="62471"/>
            <a:chExt cx="485592" cy="423304"/>
          </a:xfrm>
        </p:grpSpPr>
        <p:sp>
          <p:nvSpPr>
            <p:cNvPr id="9" name="Text Box 1"/>
            <p:cNvSpPr txBox="1"/>
            <p:nvPr/>
          </p:nvSpPr>
          <p:spPr>
            <a:xfrm>
              <a:off x="107677" y="188595"/>
              <a:ext cx="182880" cy="297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b="1" dirty="0">
                  <a:solidFill>
                    <a:srgbClr val="007033"/>
                  </a:solidFill>
                  <a:effectLst/>
                  <a:latin typeface="Times New Roman"/>
                  <a:ea typeface="Arial"/>
                  <a:cs typeface="Times New Roman"/>
                </a:rPr>
                <a:t>δ</a:t>
              </a:r>
              <a:r>
                <a:rPr lang="en-US" sz="3200" b="1" baseline="30000" dirty="0">
                  <a:solidFill>
                    <a:srgbClr val="007033"/>
                  </a:solidFill>
                  <a:effectLst/>
                  <a:latin typeface="Times New Roman"/>
                  <a:ea typeface="Arial"/>
                  <a:cs typeface="Times New Roman"/>
                </a:rPr>
                <a:t>+</a:t>
              </a:r>
              <a:endParaRPr lang="vi-VN" sz="3200" b="1" dirty="0">
                <a:solidFill>
                  <a:srgbClr val="007033"/>
                </a:solidFill>
                <a:effectLst/>
                <a:latin typeface="Times New Roman"/>
                <a:ea typeface="Arial"/>
                <a:cs typeface="Times New Roman"/>
              </a:endParaRPr>
            </a:p>
          </p:txBody>
        </p:sp>
        <p:sp>
          <p:nvSpPr>
            <p:cNvPr id="10" name="Text Box 2"/>
            <p:cNvSpPr txBox="1"/>
            <p:nvPr/>
          </p:nvSpPr>
          <p:spPr>
            <a:xfrm>
              <a:off x="395090" y="62471"/>
              <a:ext cx="198179" cy="2971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b="1" dirty="0">
                  <a:solidFill>
                    <a:srgbClr val="007033"/>
                  </a:solidFill>
                  <a:effectLst/>
                  <a:latin typeface="Times New Roman"/>
                  <a:ea typeface="Arial"/>
                  <a:cs typeface="Times New Roman"/>
                </a:rPr>
                <a:t>δ</a:t>
              </a:r>
              <a:r>
                <a:rPr lang="en-US" sz="3200" b="1" baseline="30000" dirty="0">
                  <a:solidFill>
                    <a:srgbClr val="007033"/>
                  </a:solidFill>
                  <a:effectLst/>
                  <a:latin typeface="Times New Roman"/>
                  <a:ea typeface="Arial"/>
                  <a:cs typeface="Times New Roman"/>
                </a:rPr>
                <a:t>−</a:t>
              </a:r>
              <a:endParaRPr lang="vi-VN" sz="3200" b="1" dirty="0">
                <a:solidFill>
                  <a:srgbClr val="007033"/>
                </a:solidFill>
                <a:effectLst/>
                <a:latin typeface="Times New Roman"/>
                <a:ea typeface="Arial"/>
                <a:cs typeface="Times New Roman"/>
              </a:endParaRP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55243"/>
              </p:ext>
            </p:extLst>
          </p:nvPr>
        </p:nvGraphicFramePr>
        <p:xfrm>
          <a:off x="1650999" y="4390450"/>
          <a:ext cx="6238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" name="CS ChemDraw Drawing" r:id="rId6" imgW="202780" imgH="202774" progId="ChemDraw.Document.6.0">
                  <p:embed/>
                </p:oleObj>
              </mc:Choice>
              <mc:Fallback>
                <p:oleObj name="CS ChemDraw Drawing" r:id="rId6" imgW="202780" imgH="2027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50999" y="4390450"/>
                        <a:ext cx="623888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ndehit - xet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0427"/>
            <a:ext cx="6553200" cy="207337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3907215"/>
            <a:ext cx="5301058" cy="1569660"/>
          </a:xfrm>
          <a:prstGeom prst="rect">
            <a:avLst/>
          </a:prstGeom>
          <a:ln w="50800">
            <a:solidFill>
              <a:srgbClr val="00924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Liên kết </a:t>
            </a:r>
            <a:r>
              <a:rPr lang="pt-BR" sz="3200" b="1" dirty="0">
                <a:solidFill>
                  <a:srgbClr val="FF3809"/>
                </a:solidFill>
                <a:latin typeface="Arial" pitchFamily="34" charset="0"/>
                <a:cs typeface="Arial" pitchFamily="34" charset="0"/>
              </a:rPr>
              <a:t>C = 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gồm </a:t>
            </a:r>
            <a:r>
              <a:rPr lang="pt-BR" sz="3200" dirty="0">
                <a:solidFill>
                  <a:srgbClr val="FF380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liên kết </a:t>
            </a:r>
            <a:r>
              <a:rPr lang="pt-BR" sz="3200" b="1" dirty="0">
                <a:solidFill>
                  <a:srgbClr val="FF3809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bền vững và </a:t>
            </a:r>
            <a:r>
              <a:rPr lang="pt-BR" sz="3200" dirty="0">
                <a:solidFill>
                  <a:srgbClr val="FF3809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liên kết </a:t>
            </a:r>
            <a:r>
              <a:rPr lang="pt-BR" sz="3200" b="1" dirty="0">
                <a:solidFill>
                  <a:srgbClr val="FF3809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kém bền.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914400"/>
            <a:ext cx="4343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HCHO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7373" y="6080760"/>
            <a:ext cx="1718227" cy="5847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CH=O 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5640" y="5593080"/>
            <a:ext cx="5301058" cy="1077218"/>
          </a:xfrm>
          <a:prstGeom prst="rect">
            <a:avLst/>
          </a:prstGeom>
          <a:ln w="38100">
            <a:solidFill>
              <a:srgbClr val="007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Nhóm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&gt;C=O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được gọi là nhóm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cacbonyl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460" y="329625"/>
            <a:ext cx="5228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III – TÍNH CHẤT HÓA HỌC</a:t>
            </a:r>
            <a:endParaRPr lang="vi-VN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371600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C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09600" y="1971766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3"/>
          </p:cNvCxnSpPr>
          <p:nvPr/>
        </p:nvCxnSpPr>
        <p:spPr>
          <a:xfrm>
            <a:off x="2324219" y="1971765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43587" y="2472250"/>
            <a:ext cx="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02893" y="2472250"/>
            <a:ext cx="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56178" y="3227845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8619" y="1371601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H</a:t>
            </a:r>
          </a:p>
        </p:txBody>
      </p:sp>
      <p:sp>
        <p:nvSpPr>
          <p:cNvPr id="19" name="Oval 18"/>
          <p:cNvSpPr/>
          <p:nvPr/>
        </p:nvSpPr>
        <p:spPr>
          <a:xfrm>
            <a:off x="1371600" y="2290676"/>
            <a:ext cx="1219200" cy="1219200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781419" y="2870660"/>
            <a:ext cx="1308715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8600" y="2514600"/>
            <a:ext cx="4610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PHẢN ỨNG CỘNG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42654" y="2466114"/>
            <a:ext cx="0" cy="936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01960" y="2466114"/>
            <a:ext cx="0" cy="936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7" grpId="0"/>
      <p:bldP spid="18" grpId="0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76124"/>
              </p:ext>
            </p:extLst>
          </p:nvPr>
        </p:nvGraphicFramePr>
        <p:xfrm>
          <a:off x="180975" y="2368550"/>
          <a:ext cx="387667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8" name="CS ChemDraw Drawing" r:id="rId4" imgW="1440189" imgH="490631" progId="ChemDraw.Document.6.0">
                  <p:embed/>
                </p:oleObj>
              </mc:Choice>
              <mc:Fallback>
                <p:oleObj name="CS ChemDraw Drawing" r:id="rId4" imgW="1440189" imgH="490631" progId="ChemDraw.Document.6.0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2368550"/>
                        <a:ext cx="3876675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81186"/>
              </p:ext>
            </p:extLst>
          </p:nvPr>
        </p:nvGraphicFramePr>
        <p:xfrm>
          <a:off x="2133600" y="1857375"/>
          <a:ext cx="16764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9" name="CS ChemDraw Drawing" r:id="rId6" imgW="659951" imgH="243804" progId="ChemDraw.Document.6.0">
                  <p:embed/>
                </p:oleObj>
              </mc:Choice>
              <mc:Fallback>
                <p:oleObj name="CS ChemDraw Drawing" r:id="rId6" imgW="659951" imgH="243804" progId="ChemDraw.Document.6.0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57375"/>
                        <a:ext cx="1676400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08371"/>
              </p:ext>
            </p:extLst>
          </p:nvPr>
        </p:nvGraphicFramePr>
        <p:xfrm>
          <a:off x="5029200" y="1627187"/>
          <a:ext cx="2994025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0" name="CS ChemDraw Drawing" r:id="rId8" imgW="1060544" imgH="743721" progId="ChemDraw.Document.6.0">
                  <p:embed/>
                </p:oleObj>
              </mc:Choice>
              <mc:Fallback>
                <p:oleObj name="CS ChemDraw Drawing" r:id="rId8" imgW="1060544" imgH="743721" progId="ChemDraw.Document.6.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27187"/>
                        <a:ext cx="2994025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77196"/>
              </p:ext>
            </p:extLst>
          </p:nvPr>
        </p:nvGraphicFramePr>
        <p:xfrm>
          <a:off x="4038600" y="2052855"/>
          <a:ext cx="10144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1" name="CS ChemDraw Drawing" r:id="rId10" imgW="358140" imgH="289560" progId="ChemDraw.Document.6.0">
                  <p:embed/>
                </p:oleObj>
              </mc:Choice>
              <mc:Fallback>
                <p:oleObj name="CS ChemDraw Drawing" r:id="rId10" imgW="358140" imgH="289560" progId="ChemDraw.Document.6.0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052855"/>
                        <a:ext cx="101441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597097"/>
              </p:ext>
            </p:extLst>
          </p:nvPr>
        </p:nvGraphicFramePr>
        <p:xfrm>
          <a:off x="1295400" y="1855787"/>
          <a:ext cx="1781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2" name="CS ChemDraw Drawing" r:id="rId12" imgW="665998" imgH="245316" progId="ChemDraw.Document.6.0">
                  <p:embed/>
                </p:oleObj>
              </mc:Choice>
              <mc:Fallback>
                <p:oleObj name="CS ChemDraw Drawing" r:id="rId12" imgW="665998" imgH="2453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95400" y="1855787"/>
                        <a:ext cx="17811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44366" y="405825"/>
            <a:ext cx="5114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 – TÍNH CHẤT HÓA HỌC</a:t>
            </a:r>
            <a:endParaRPr lang="vi-VN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392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1. Phản ứng cộng H</a:t>
            </a:r>
            <a:r>
              <a:rPr lang="pt-BR" sz="3200" b="1" baseline="-25000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200" baseline="-25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2" y="2344162"/>
            <a:ext cx="119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CH</a:t>
            </a:r>
            <a:r>
              <a:rPr lang="en-US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–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0932" y="234416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+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5502" y="231526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3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vi-VN" sz="3200" b="1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387939"/>
              </p:ext>
            </p:extLst>
          </p:nvPr>
        </p:nvGraphicFramePr>
        <p:xfrm>
          <a:off x="3893919" y="2008187"/>
          <a:ext cx="10144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3" name="CS ChemDraw Drawing" r:id="rId14" imgW="358140" imgH="289560" progId="ChemDraw.Document.6.0">
                  <p:embed/>
                </p:oleObj>
              </mc:Choice>
              <mc:Fallback>
                <p:oleObj name="CS ChemDraw Drawing" r:id="rId14" imgW="358140" imgH="28956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919" y="2008187"/>
                        <a:ext cx="10144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39864" y="2344162"/>
            <a:ext cx="129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CH</a:t>
            </a:r>
            <a:r>
              <a:rPr lang="en-US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–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6891"/>
              </p:ext>
            </p:extLst>
          </p:nvPr>
        </p:nvGraphicFramePr>
        <p:xfrm>
          <a:off x="288925" y="4733816"/>
          <a:ext cx="78644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4" name="Equation" r:id="rId15" imgW="2387520" imgH="266400" progId="Equation.DSMT4">
                  <p:embed/>
                </p:oleObj>
              </mc:Choice>
              <mc:Fallback>
                <p:oleObj name="Equation" r:id="rId15" imgW="2387520" imgH="266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4733816"/>
                        <a:ext cx="7864475" cy="838200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60960" y="4556760"/>
                <a:ext cx="5200692" cy="933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>
                          <a:latin typeface="Cambria Math"/>
                        </a:rPr>
                        <m:t>𝑹</m:t>
                      </m:r>
                      <m:r>
                        <a:rPr lang="vi-VN" sz="3600" b="1">
                          <a:latin typeface="Cambria Math"/>
                        </a:rPr>
                        <m:t>−</m:t>
                      </m:r>
                      <m:r>
                        <a:rPr lang="vi-VN" sz="3600" b="1" i="1">
                          <a:latin typeface="Cambria Math"/>
                        </a:rPr>
                        <m:t>𝑪𝑯</m:t>
                      </m:r>
                      <m:r>
                        <a:rPr lang="vi-VN" sz="3600" b="1">
                          <a:latin typeface="Cambria Math"/>
                        </a:rPr>
                        <m:t>=</m:t>
                      </m:r>
                      <m:r>
                        <a:rPr lang="vi-VN" sz="3600" b="1" i="1">
                          <a:latin typeface="Cambria Math"/>
                        </a:rPr>
                        <m:t>𝑶</m:t>
                      </m:r>
                      <m:r>
                        <a:rPr lang="vi-VN" sz="3600" b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vi-VN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3600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vi-VN" sz="36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vi-VN" sz="3600" b="1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vi-VN" sz="3600" b="1" i="1">
                              <a:latin typeface="Cambria Math"/>
                            </a:rPr>
                            <m:t>𝑵𝒊</m:t>
                          </m:r>
                          <m:r>
                            <a:rPr lang="vi-VN" sz="3600" b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vi-VN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600" b="1" i="1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vi-VN" sz="36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e>
                      </m:groupChr>
                    </m:oMath>
                  </m:oMathPara>
                </a14:m>
                <a:endParaRPr lang="vi-VN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60" y="4556760"/>
                <a:ext cx="5200692" cy="933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28600" y="4048016"/>
            <a:ext cx="1474769" cy="584775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vi-VN" sz="3200" b="1" dirty="0"/>
              <a:t>PƯTQ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44958" y="5581075"/>
            <a:ext cx="203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AC00AC"/>
                </a:solidFill>
              </a:rPr>
              <a:t>Ancol</a:t>
            </a:r>
            <a:r>
              <a:rPr lang="en-US" sz="3200" b="1" dirty="0">
                <a:solidFill>
                  <a:srgbClr val="AC00AC"/>
                </a:solidFill>
              </a:rPr>
              <a:t> </a:t>
            </a:r>
            <a:r>
              <a:rPr lang="en-US" sz="3200" b="1" dirty="0" err="1">
                <a:solidFill>
                  <a:srgbClr val="AC00AC"/>
                </a:solidFill>
              </a:rPr>
              <a:t>bậc</a:t>
            </a:r>
            <a:r>
              <a:rPr lang="en-US" sz="3200" b="1" dirty="0">
                <a:solidFill>
                  <a:srgbClr val="AC00AC"/>
                </a:solidFill>
              </a:rPr>
              <a:t> 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6630" y="2920425"/>
            <a:ext cx="214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AC00AC"/>
                </a:solidFill>
              </a:rPr>
              <a:t>Ancol</a:t>
            </a:r>
            <a:r>
              <a:rPr lang="en-US" sz="3200" b="1" dirty="0">
                <a:solidFill>
                  <a:srgbClr val="AC00AC"/>
                </a:solidFill>
              </a:rPr>
              <a:t> </a:t>
            </a:r>
            <a:r>
              <a:rPr lang="en-US" sz="3200" b="1" dirty="0" err="1">
                <a:solidFill>
                  <a:srgbClr val="AC00AC"/>
                </a:solidFill>
              </a:rPr>
              <a:t>etylic</a:t>
            </a:r>
            <a:endParaRPr lang="vi-VN" sz="3200" b="1" dirty="0">
              <a:solidFill>
                <a:srgbClr val="AC00A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5657275"/>
            <a:ext cx="2295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oxi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hóa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1307" y="5648216"/>
            <a:ext cx="1739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33"/>
                </a:solidFill>
              </a:rPr>
              <a:t>Chất</a:t>
            </a:r>
            <a:r>
              <a:rPr lang="en-US" sz="3200" b="1" dirty="0">
                <a:solidFill>
                  <a:srgbClr val="007033"/>
                </a:solidFill>
              </a:rPr>
              <a:t> </a:t>
            </a:r>
            <a:r>
              <a:rPr lang="en-US" sz="3200" b="1" dirty="0" err="1">
                <a:solidFill>
                  <a:srgbClr val="007033"/>
                </a:solidFill>
              </a:rPr>
              <a:t>khử</a:t>
            </a:r>
            <a:endParaRPr lang="en-US" sz="3200" b="1" dirty="0">
              <a:solidFill>
                <a:srgbClr val="007033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429000" y="5388084"/>
            <a:ext cx="0" cy="32056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24000" y="5368965"/>
            <a:ext cx="0" cy="41588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08234" y="2348239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CH=O</a:t>
            </a:r>
            <a:endParaRPr lang="vi-VN" sz="3200" dirty="0"/>
          </a:p>
        </p:txBody>
      </p:sp>
      <p:sp>
        <p:nvSpPr>
          <p:cNvPr id="28" name="Rectangle 27"/>
          <p:cNvSpPr/>
          <p:nvPr/>
        </p:nvSpPr>
        <p:spPr>
          <a:xfrm>
            <a:off x="5972502" y="2348239"/>
            <a:ext cx="1773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CH</a:t>
            </a:r>
            <a:r>
              <a:rPr lang="en-US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–OH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4" grpId="0"/>
      <p:bldP spid="16" grpId="0"/>
      <p:bldP spid="16" grpId="1"/>
      <p:bldP spid="17" grpId="0" animBg="1"/>
      <p:bldP spid="18" grpId="0"/>
      <p:bldP spid="19" grpId="0"/>
      <p:bldP spid="20" grpId="0"/>
      <p:bldP spid="21" grpId="0"/>
      <p:bldP spid="27" grpId="0"/>
      <p:bldP spid="27" grpId="1"/>
      <p:bldP spid="27" grpId="2"/>
      <p:bldP spid="27" grpId="3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124" y="2714298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tượng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2714298"/>
            <a:ext cx="33528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Xuất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sym typeface="Symbol"/>
              </a:rPr>
              <a:t> </a:t>
            </a:r>
            <a:r>
              <a:rPr lang="en-US" sz="3200" b="1" dirty="0" err="1">
                <a:solidFill>
                  <a:schemeClr val="bg1"/>
                </a:solidFill>
                <a:sym typeface="Symbol"/>
              </a:rPr>
              <a:t>trắng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78890"/>
              </p:ext>
            </p:extLst>
          </p:nvPr>
        </p:nvGraphicFramePr>
        <p:xfrm>
          <a:off x="990600" y="5181600"/>
          <a:ext cx="658018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" name="CS ChemDraw Drawing" r:id="rId3" imgW="2744219" imgH="479672" progId="ChemDraw.Document.6.0">
                  <p:embed/>
                </p:oleObj>
              </mc:Choice>
              <mc:Fallback>
                <p:oleObj name="CS ChemDraw Drawing" r:id="rId3" imgW="2744219" imgH="4796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5181600"/>
                        <a:ext cx="6580187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44366" y="76200"/>
            <a:ext cx="5114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 – TÍNH CHẤT HÓA HỌC</a:t>
            </a:r>
            <a:endParaRPr lang="vi-VN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9748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2. Phản ứng oxi hóa không hoàn toàn</a:t>
            </a:r>
            <a:endParaRPr lang="vi-VN" sz="3200" baseline="-25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654" y="1320225"/>
            <a:ext cx="638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28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dd AgNO</a:t>
            </a:r>
            <a:r>
              <a:rPr lang="en-US" sz="2800" b="1" i="1" baseline="-25000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/NH</a:t>
            </a:r>
            <a:r>
              <a:rPr lang="en-US" sz="2800" b="1" i="1" baseline="-25000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i="1" baseline="-25000" dirty="0">
              <a:solidFill>
                <a:srgbClr val="BC00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831430"/>
            <a:ext cx="440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tráng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gương</a:t>
            </a:r>
            <a:endParaRPr lang="vi-VN" sz="2800" b="1" i="1" baseline="-25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5654" y="1828800"/>
            <a:ext cx="440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44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44F00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2800" b="1" i="1" dirty="0">
                <a:solidFill>
                  <a:srgbClr val="C44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44F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i="1" dirty="0">
                <a:solidFill>
                  <a:srgbClr val="C44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44F00"/>
                </a:solidFill>
                <a:latin typeface="Arial" pitchFamily="34" charset="0"/>
                <a:cs typeface="Arial" pitchFamily="34" charset="0"/>
              </a:rPr>
              <a:t>tráng</a:t>
            </a:r>
            <a:r>
              <a:rPr lang="en-US" sz="2800" b="1" i="1" dirty="0">
                <a:solidFill>
                  <a:srgbClr val="C44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44F00"/>
                </a:solidFill>
                <a:latin typeface="Arial" pitchFamily="34" charset="0"/>
                <a:cs typeface="Arial" pitchFamily="34" charset="0"/>
              </a:rPr>
              <a:t>bạc</a:t>
            </a:r>
            <a:endParaRPr lang="vi-VN" sz="2800" b="1" i="1" baseline="-25000" dirty="0">
              <a:solidFill>
                <a:srgbClr val="C44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56824" y="2124572"/>
            <a:ext cx="19649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58" y="4505980"/>
            <a:ext cx="904681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2800" b="1" dirty="0"/>
              <a:t>R</a:t>
            </a:r>
            <a:r>
              <a:rPr lang="en-US" sz="2800" b="1" dirty="0">
                <a:solidFill>
                  <a:srgbClr val="FF0000"/>
                </a:solidFill>
              </a:rPr>
              <a:t>CHO</a:t>
            </a:r>
            <a:r>
              <a:rPr lang="en-US" sz="2800" b="1" dirty="0"/>
              <a:t>+ 2AgNO</a:t>
            </a:r>
            <a:r>
              <a:rPr lang="en-US" sz="2800" b="1" baseline="-25000" dirty="0"/>
              <a:t>3</a:t>
            </a:r>
            <a:r>
              <a:rPr lang="en-US" sz="2800" b="1" dirty="0"/>
              <a:t>+ H</a:t>
            </a:r>
            <a:r>
              <a:rPr lang="en-US" sz="2800" b="1" baseline="-25000" dirty="0"/>
              <a:t>2</a:t>
            </a:r>
            <a:r>
              <a:rPr lang="en-US" sz="2800" b="1" dirty="0"/>
              <a:t>O+ 2NH</a:t>
            </a:r>
            <a:r>
              <a:rPr lang="en-US" sz="2800" b="1" baseline="-25000" dirty="0"/>
              <a:t>3</a:t>
            </a:r>
            <a:r>
              <a:rPr lang="en-US" sz="2800" b="1" dirty="0"/>
              <a:t> </a:t>
            </a:r>
            <a:r>
              <a:rPr lang="en-US" sz="2800" b="1" dirty="0">
                <a:sym typeface="Symbol"/>
              </a:rPr>
              <a:t> R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COONH</a:t>
            </a:r>
            <a:r>
              <a:rPr lang="en-US" sz="2800" b="1" baseline="-25000" dirty="0">
                <a:solidFill>
                  <a:srgbClr val="FF0000"/>
                </a:solidFill>
                <a:sym typeface="Symbol"/>
              </a:rPr>
              <a:t>4  </a:t>
            </a:r>
            <a:r>
              <a:rPr lang="en-US" sz="2800" b="1" dirty="0">
                <a:sym typeface="Symbol"/>
              </a:rPr>
              <a:t>+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800" b="1" dirty="0">
                <a:solidFill>
                  <a:srgbClr val="0000FF"/>
                </a:solidFill>
                <a:sym typeface="Symbol"/>
              </a:rPr>
              <a:t>Ag 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Symbol"/>
              </a:rPr>
              <a:t>↓</a:t>
            </a:r>
            <a:r>
              <a:rPr lang="en-US" sz="2800" b="1" dirty="0">
                <a:sym typeface="Symbol"/>
              </a:rPr>
              <a:t>+ 2NH</a:t>
            </a:r>
            <a:r>
              <a:rPr lang="en-US" sz="2800" b="1" baseline="-25000" dirty="0">
                <a:sym typeface="Symbol"/>
              </a:rPr>
              <a:t>4</a:t>
            </a:r>
            <a:r>
              <a:rPr lang="en-US" sz="2800" b="1" dirty="0">
                <a:sym typeface="Symbol"/>
              </a:rPr>
              <a:t>NO</a:t>
            </a:r>
            <a:r>
              <a:rPr lang="en-US" sz="2800" b="1" baseline="-25000" dirty="0">
                <a:sym typeface="Symbol"/>
              </a:rPr>
              <a:t>3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3474338"/>
            <a:ext cx="1474769" cy="584775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vi-VN" sz="3200" b="1" dirty="0"/>
              <a:t>PƯTQ</a:t>
            </a:r>
          </a:p>
        </p:txBody>
      </p:sp>
    </p:spTree>
    <p:extLst>
      <p:ext uri="{BB962C8B-B14F-4D97-AF65-F5344CB8AC3E}">
        <p14:creationId xmlns:p14="http://schemas.microsoft.com/office/powerpoint/2010/main" val="40856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/>
      <p:bldP spid="10" grpId="0"/>
      <p:bldP spid="12" grpId="0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366" y="76200"/>
            <a:ext cx="5114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 – TÍNH CHẤT HÓA HỌC</a:t>
            </a:r>
            <a:endParaRPr lang="vi-VN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9748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2. Phản ứng oxi hóa không hoàn toàn</a:t>
            </a:r>
            <a:endParaRPr lang="vi-VN" sz="3200" baseline="-25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54" y="1295400"/>
            <a:ext cx="638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28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dd AgNO</a:t>
            </a:r>
            <a:r>
              <a:rPr lang="en-US" sz="2800" b="1" i="1" baseline="-25000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/NH</a:t>
            </a:r>
            <a:r>
              <a:rPr lang="en-US" sz="2800" b="1" i="1" baseline="-25000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i="1" baseline="-25000" dirty="0">
              <a:solidFill>
                <a:srgbClr val="BC008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28600" y="3581400"/>
                <a:ext cx="9144000" cy="935988"/>
              </a:xfrm>
              <a:prstGeom prst="rect">
                <a:avLst/>
              </a:prstGeom>
            </p:spPr>
            <p:txBody>
              <a:bodyPr/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dirty="0">
                    <a:solidFill>
                      <a:schemeClr val="tx1"/>
                    </a:solidFill>
                    <a:sym typeface="Symbol"/>
                  </a:rPr>
                  <a:t>H</a:t>
                </a:r>
                <a:r>
                  <a:rPr lang="en-US" sz="2600" dirty="0">
                    <a:solidFill>
                      <a:srgbClr val="FF0000"/>
                    </a:solidFill>
                    <a:sym typeface="Symbol"/>
                  </a:rPr>
                  <a:t>CHO</a:t>
                </a:r>
                <a:r>
                  <a:rPr lang="en-US" sz="2600" dirty="0">
                    <a:solidFill>
                      <a:schemeClr val="tx1"/>
                    </a:solidFill>
                    <a:sym typeface="Symbol"/>
                  </a:rPr>
                  <a:t> +</a:t>
                </a:r>
                <a:r>
                  <a:rPr lang="en-US" sz="2600" dirty="0">
                    <a:solidFill>
                      <a:schemeClr val="tx1"/>
                    </a:solidFill>
                  </a:rPr>
                  <a:t> 2</a:t>
                </a:r>
                <a:r>
                  <a:rPr lang="en-US" sz="2600" dirty="0">
                    <a:solidFill>
                      <a:srgbClr val="0000FF"/>
                    </a:solidFill>
                  </a:rPr>
                  <a:t>Ag</a:t>
                </a:r>
                <a:r>
                  <a:rPr lang="en-US" sz="2600" dirty="0">
                    <a:solidFill>
                      <a:schemeClr val="tx1"/>
                    </a:solidFill>
                  </a:rPr>
                  <a:t>NO</a:t>
                </a:r>
                <a:r>
                  <a:rPr lang="en-US" sz="2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600" dirty="0">
                    <a:solidFill>
                      <a:schemeClr val="tx1"/>
                    </a:solidFill>
                  </a:rPr>
                  <a:t> +H</a:t>
                </a:r>
                <a:r>
                  <a:rPr lang="en-US" sz="2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600" dirty="0">
                    <a:solidFill>
                      <a:schemeClr val="tx1"/>
                    </a:solidFill>
                  </a:rPr>
                  <a:t>O + 2NH</a:t>
                </a:r>
                <a:r>
                  <a:rPr lang="en-US" sz="2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2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vi-VN" sz="2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600" dirty="0">
                    <a:solidFill>
                      <a:schemeClr val="tx1"/>
                    </a:solidFill>
                    <a:sym typeface="Symbol"/>
                  </a:rPr>
                  <a:t> H</a:t>
                </a:r>
                <a:r>
                  <a:rPr lang="en-US" sz="2600" dirty="0">
                    <a:solidFill>
                      <a:srgbClr val="FF0000"/>
                    </a:solidFill>
                    <a:sym typeface="Symbol"/>
                  </a:rPr>
                  <a:t>COONH</a:t>
                </a:r>
                <a:r>
                  <a:rPr lang="en-US" sz="2600" baseline="-25000" dirty="0">
                    <a:solidFill>
                      <a:srgbClr val="FF0000"/>
                    </a:solidFill>
                    <a:sym typeface="Symbol"/>
                  </a:rPr>
                  <a:t>4</a:t>
                </a:r>
                <a:r>
                  <a:rPr lang="en-US" sz="2600" dirty="0">
                    <a:solidFill>
                      <a:schemeClr val="tx1"/>
                    </a:solidFill>
                    <a:sym typeface="Symbol"/>
                  </a:rPr>
                  <a:t> + 2</a:t>
                </a:r>
                <a:r>
                  <a:rPr lang="en-US" sz="2600" dirty="0">
                    <a:solidFill>
                      <a:srgbClr val="0000FF"/>
                    </a:solidFill>
                    <a:sym typeface="Symbol"/>
                  </a:rPr>
                  <a:t>Ag</a:t>
                </a:r>
                <a:r>
                  <a:rPr lang="en-US" sz="2600" dirty="0">
                    <a:solidFill>
                      <a:schemeClr val="tx1"/>
                    </a:solidFill>
                    <a:sym typeface="Symbol"/>
                  </a:rPr>
                  <a:t> + 2NH</a:t>
                </a:r>
                <a:r>
                  <a:rPr lang="en-US" sz="2600" baseline="-25000" dirty="0">
                    <a:solidFill>
                      <a:schemeClr val="tx1"/>
                    </a:solidFill>
                    <a:sym typeface="Symbol"/>
                  </a:rPr>
                  <a:t>4</a:t>
                </a:r>
                <a:r>
                  <a:rPr lang="en-US" sz="2600" dirty="0">
                    <a:solidFill>
                      <a:schemeClr val="tx1"/>
                    </a:solidFill>
                    <a:sym typeface="Symbol"/>
                  </a:rPr>
                  <a:t>NO</a:t>
                </a:r>
                <a:r>
                  <a:rPr lang="en-US" sz="2600" baseline="-25000" dirty="0">
                    <a:solidFill>
                      <a:schemeClr val="tx1"/>
                    </a:solidFill>
                    <a:sym typeface="Symbol"/>
                  </a:rPr>
                  <a:t>3 </a:t>
                </a:r>
                <a:r>
                  <a:rPr lang="en-US" sz="2600" dirty="0">
                    <a:solidFill>
                      <a:schemeClr val="tx1"/>
                    </a:solidFill>
                    <a:sym typeface="Symbol"/>
                  </a:rPr>
                  <a:t> 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581400"/>
                <a:ext cx="9144000" cy="935988"/>
              </a:xfrm>
              <a:prstGeom prst="rect">
                <a:avLst/>
              </a:prstGeom>
              <a:blipFill rotWithShape="1">
                <a:blip r:embed="rId3"/>
                <a:stretch>
                  <a:fillRect l="-1200" b="-137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8600" y="4343400"/>
                <a:ext cx="9144000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HCOONH</a:t>
                </a:r>
                <a:r>
                  <a:rPr lang="en-US" sz="2600" baseline="-25000" dirty="0">
                    <a:solidFill>
                      <a:prstClr val="black"/>
                    </a:solidFill>
                    <a:sym typeface="Symbol"/>
                  </a:rPr>
                  <a:t>4</a:t>
                </a:r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 +</a:t>
                </a:r>
                <a:r>
                  <a:rPr lang="en-US" sz="2600" dirty="0">
                    <a:solidFill>
                      <a:prstClr val="black"/>
                    </a:solidFill>
                  </a:rPr>
                  <a:t> 2AgNO</a:t>
                </a:r>
                <a:r>
                  <a:rPr lang="en-US" sz="2600" baseline="-25000" dirty="0">
                    <a:solidFill>
                      <a:prstClr val="black"/>
                    </a:solidFill>
                  </a:rPr>
                  <a:t>3</a:t>
                </a:r>
                <a:r>
                  <a:rPr lang="en-US" sz="2600" dirty="0">
                    <a:solidFill>
                      <a:prstClr val="black"/>
                    </a:solidFill>
                  </a:rPr>
                  <a:t> +H</a:t>
                </a:r>
                <a:r>
                  <a:rPr lang="en-US" sz="2600" baseline="-25000" dirty="0">
                    <a:solidFill>
                      <a:prstClr val="black"/>
                    </a:solidFill>
                  </a:rPr>
                  <a:t>2</a:t>
                </a:r>
                <a:r>
                  <a:rPr lang="en-US" sz="2600" dirty="0">
                    <a:solidFill>
                      <a:prstClr val="black"/>
                    </a:solidFill>
                  </a:rPr>
                  <a:t>O+2NH</a:t>
                </a:r>
                <a:r>
                  <a:rPr lang="en-US" sz="2600" baseline="-25000" dirty="0">
                    <a:solidFill>
                      <a:prstClr val="black"/>
                    </a:solidFill>
                  </a:rPr>
                  <a:t>3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vi-VN" sz="280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 (NH</a:t>
                </a:r>
                <a:r>
                  <a:rPr lang="en-US" sz="2600" baseline="-25000" dirty="0">
                    <a:solidFill>
                      <a:prstClr val="black"/>
                    </a:solidFill>
                    <a:sym typeface="Symbol"/>
                  </a:rPr>
                  <a:t>4</a:t>
                </a:r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)</a:t>
                </a:r>
                <a:r>
                  <a:rPr lang="en-US" sz="2600" baseline="-25000" dirty="0">
                    <a:solidFill>
                      <a:prstClr val="black"/>
                    </a:solidFill>
                    <a:sym typeface="Symbol"/>
                  </a:rPr>
                  <a:t>2</a:t>
                </a:r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CO</a:t>
                </a:r>
                <a:r>
                  <a:rPr lang="en-US" sz="2600" baseline="-25000" dirty="0">
                    <a:solidFill>
                      <a:prstClr val="black"/>
                    </a:solidFill>
                    <a:sym typeface="Symbol"/>
                  </a:rPr>
                  <a:t>3</a:t>
                </a:r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 + 2Ag + NH</a:t>
                </a:r>
                <a:r>
                  <a:rPr lang="en-US" sz="2600" baseline="-25000" dirty="0">
                    <a:solidFill>
                      <a:prstClr val="black"/>
                    </a:solidFill>
                    <a:sym typeface="Symbol"/>
                  </a:rPr>
                  <a:t>4</a:t>
                </a:r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NO</a:t>
                </a:r>
                <a:r>
                  <a:rPr lang="en-US" sz="2600" baseline="-25000" dirty="0">
                    <a:solidFill>
                      <a:prstClr val="black"/>
                    </a:solidFill>
                    <a:sym typeface="Symbol"/>
                  </a:rPr>
                  <a:t>3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343400"/>
                <a:ext cx="9144000" cy="746295"/>
              </a:xfrm>
              <a:prstGeom prst="rect">
                <a:avLst/>
              </a:prstGeom>
              <a:blipFill rotWithShape="1">
                <a:blip r:embed="rId4"/>
                <a:stretch>
                  <a:fillRect l="-1200" b="-19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76200" y="5092264"/>
            <a:ext cx="89706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4051" y="5175093"/>
                <a:ext cx="8691349" cy="1073307"/>
              </a:xfrm>
              <a:prstGeom prst="rect">
                <a:avLst/>
              </a:prstGeom>
              <a:ln w="38100">
                <a:solidFill>
                  <a:srgbClr val="FF3300"/>
                </a:solidFill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600" b="1" dirty="0">
                    <a:solidFill>
                      <a:srgbClr val="FF3300"/>
                    </a:solidFill>
                    <a:sym typeface="Symbol"/>
                  </a:rPr>
                  <a:t>HCHO </a:t>
                </a:r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+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4</a:t>
                </a:r>
                <a:r>
                  <a:rPr lang="en-US" sz="2600" b="1" dirty="0">
                    <a:solidFill>
                      <a:srgbClr val="0000FF"/>
                    </a:solidFill>
                  </a:rPr>
                  <a:t>Ag</a:t>
                </a:r>
                <a:r>
                  <a:rPr lang="en-US" sz="2600" dirty="0">
                    <a:solidFill>
                      <a:prstClr val="black"/>
                    </a:solidFill>
                  </a:rPr>
                  <a:t>NO</a:t>
                </a:r>
                <a:r>
                  <a:rPr lang="en-US" sz="2600" baseline="-25000" dirty="0">
                    <a:solidFill>
                      <a:prstClr val="black"/>
                    </a:solidFill>
                  </a:rPr>
                  <a:t>3</a:t>
                </a:r>
                <a:r>
                  <a:rPr lang="en-US" sz="2600" dirty="0">
                    <a:solidFill>
                      <a:prstClr val="black"/>
                    </a:solidFill>
                  </a:rPr>
                  <a:t> +2H</a:t>
                </a:r>
                <a:r>
                  <a:rPr lang="en-US" sz="2600" baseline="-25000" dirty="0">
                    <a:solidFill>
                      <a:prstClr val="black"/>
                    </a:solidFill>
                  </a:rPr>
                  <a:t>2</a:t>
                </a:r>
                <a:r>
                  <a:rPr lang="en-US" sz="2600" dirty="0">
                    <a:solidFill>
                      <a:prstClr val="black"/>
                    </a:solidFill>
                  </a:rPr>
                  <a:t>O+ 4NH</a:t>
                </a:r>
                <a:r>
                  <a:rPr lang="en-US" sz="2600" baseline="-25000" dirty="0">
                    <a:solidFill>
                      <a:prstClr val="black"/>
                    </a:solidFill>
                  </a:rPr>
                  <a:t>3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vi-VN" sz="280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 </a:t>
                </a:r>
                <a:r>
                  <a:rPr lang="en-US" sz="2600" b="1" dirty="0">
                    <a:solidFill>
                      <a:srgbClr val="FF3300"/>
                    </a:solidFill>
                    <a:sym typeface="Symbol"/>
                  </a:rPr>
                  <a:t>(NH</a:t>
                </a:r>
                <a:r>
                  <a:rPr lang="en-US" sz="2600" b="1" baseline="-25000" dirty="0">
                    <a:solidFill>
                      <a:srgbClr val="FF3300"/>
                    </a:solidFill>
                    <a:sym typeface="Symbol"/>
                  </a:rPr>
                  <a:t>4</a:t>
                </a:r>
                <a:r>
                  <a:rPr lang="en-US" sz="2600" b="1" dirty="0">
                    <a:solidFill>
                      <a:srgbClr val="FF3300"/>
                    </a:solidFill>
                    <a:sym typeface="Symbol"/>
                  </a:rPr>
                  <a:t>)</a:t>
                </a:r>
                <a:r>
                  <a:rPr lang="en-US" sz="2600" b="1" baseline="-25000" dirty="0">
                    <a:solidFill>
                      <a:srgbClr val="FF3300"/>
                    </a:solidFill>
                    <a:sym typeface="Symbol"/>
                  </a:rPr>
                  <a:t>2</a:t>
                </a:r>
                <a:r>
                  <a:rPr lang="en-US" sz="2600" b="1" dirty="0">
                    <a:solidFill>
                      <a:srgbClr val="FF3300"/>
                    </a:solidFill>
                    <a:sym typeface="Symbol"/>
                  </a:rPr>
                  <a:t>CO</a:t>
                </a:r>
                <a:r>
                  <a:rPr lang="en-US" sz="2600" b="1" baseline="-25000" dirty="0">
                    <a:solidFill>
                      <a:srgbClr val="FF3300"/>
                    </a:solidFill>
                    <a:sym typeface="Symbol"/>
                  </a:rPr>
                  <a:t>3</a:t>
                </a:r>
                <a:r>
                  <a:rPr lang="en-US" sz="2600" b="1" dirty="0">
                    <a:solidFill>
                      <a:srgbClr val="FF3300"/>
                    </a:solidFill>
                    <a:sym typeface="Symbol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+ </a:t>
                </a:r>
                <a:r>
                  <a:rPr lang="en-US" sz="2600" b="1" dirty="0">
                    <a:solidFill>
                      <a:srgbClr val="FF0000"/>
                    </a:solidFill>
                    <a:sym typeface="Symbol"/>
                  </a:rPr>
                  <a:t>4</a:t>
                </a:r>
                <a:r>
                  <a:rPr lang="en-US" sz="2600" b="1" dirty="0">
                    <a:solidFill>
                      <a:srgbClr val="0000FF"/>
                    </a:solidFill>
                    <a:sym typeface="Symbol"/>
                  </a:rPr>
                  <a:t>Ag</a:t>
                </a:r>
                <a:r>
                  <a:rPr lang="en-US" sz="2600" b="1" dirty="0">
                    <a:solidFill>
                      <a:srgbClr val="FF3300"/>
                    </a:solidFill>
                    <a:sym typeface="Symbol"/>
                  </a:rPr>
                  <a:t></a:t>
                </a:r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 + 2NH</a:t>
                </a:r>
                <a:r>
                  <a:rPr lang="en-US" sz="2600" baseline="-25000" dirty="0">
                    <a:solidFill>
                      <a:prstClr val="black"/>
                    </a:solidFill>
                    <a:sym typeface="Symbol"/>
                  </a:rPr>
                  <a:t>4</a:t>
                </a:r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NO</a:t>
                </a:r>
                <a:r>
                  <a:rPr lang="en-US" sz="2600" baseline="-25000" dirty="0">
                    <a:solidFill>
                      <a:prstClr val="black"/>
                    </a:solidFill>
                    <a:sym typeface="Symbol"/>
                  </a:rPr>
                  <a:t>3 </a:t>
                </a:r>
                <a:r>
                  <a:rPr lang="en-US" sz="2600" dirty="0">
                    <a:solidFill>
                      <a:prstClr val="black"/>
                    </a:solidFill>
                    <a:sym typeface="Symbol"/>
                  </a:rPr>
                  <a:t> </a:t>
                </a:r>
                <a:endParaRPr lang="en-US" sz="2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51" y="5175093"/>
                <a:ext cx="8691349" cy="1073307"/>
              </a:xfrm>
              <a:prstGeom prst="rect">
                <a:avLst/>
              </a:prstGeom>
              <a:blipFill rotWithShape="1">
                <a:blip r:embed="rId5"/>
                <a:stretch>
                  <a:fillRect l="-1047" r="-489"/>
                </a:stretch>
              </a:blipFill>
              <a:ln w="38100">
                <a:solidFill>
                  <a:srgbClr val="FF33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2105"/>
              </p:ext>
            </p:extLst>
          </p:nvPr>
        </p:nvGraphicFramePr>
        <p:xfrm>
          <a:off x="377825" y="4570413"/>
          <a:ext cx="1776413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" name="CS ChemDraw Drawing" r:id="rId6" imgW="644619" imgH="606379" progId="ChemDraw.Document.6.0">
                  <p:embed/>
                </p:oleObj>
              </mc:Choice>
              <mc:Fallback>
                <p:oleObj name="CS ChemDraw Drawing" r:id="rId6" imgW="644619" imgH="60637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4570413"/>
                        <a:ext cx="1776413" cy="167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2063566" y="5463082"/>
            <a:ext cx="46559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059136"/>
              </p:ext>
            </p:extLst>
          </p:nvPr>
        </p:nvGraphicFramePr>
        <p:xfrm>
          <a:off x="3127375" y="4584700"/>
          <a:ext cx="2266950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" name="CS ChemDraw Drawing" r:id="rId8" imgW="873097" imgH="635316" progId="ChemDraw.Document.6.0">
                  <p:embed/>
                </p:oleObj>
              </mc:Choice>
              <mc:Fallback>
                <p:oleObj name="CS ChemDraw Drawing" r:id="rId8" imgW="873097" imgH="63531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4584700"/>
                        <a:ext cx="2266950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5414748" y="5457395"/>
            <a:ext cx="47595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568626"/>
              </p:ext>
            </p:extLst>
          </p:nvPr>
        </p:nvGraphicFramePr>
        <p:xfrm>
          <a:off x="6405349" y="4673301"/>
          <a:ext cx="2154856" cy="155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" name="CS ChemDraw Drawing" r:id="rId10" imgW="882383" imgH="633804" progId="ChemDraw.Document.6.0">
                  <p:embed/>
                </p:oleObj>
              </mc:Choice>
              <mc:Fallback>
                <p:oleObj name="CS ChemDraw Drawing" r:id="rId10" imgW="882383" imgH="63380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349" y="4673301"/>
                        <a:ext cx="2154856" cy="1551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018251" y="4624882"/>
            <a:ext cx="1939298" cy="1040044"/>
          </a:xfrm>
          <a:prstGeom prst="rect">
            <a:avLst/>
          </a:prstGeom>
          <a:noFill/>
          <a:ln w="508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05349" y="4624882"/>
            <a:ext cx="2286000" cy="1040044"/>
          </a:xfrm>
          <a:prstGeom prst="rect">
            <a:avLst/>
          </a:prstGeom>
          <a:noFill/>
          <a:ln w="508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1972984"/>
                <a:ext cx="9046810" cy="746295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31B6FD"/>
                  </a:buClr>
                  <a:buSzPct val="100000"/>
                </a:pPr>
                <a:r>
                  <a:rPr lang="en-US" sz="2800" b="1" dirty="0"/>
                  <a:t>R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CHO</a:t>
                </a:r>
                <a:r>
                  <a:rPr lang="en-US" sz="2800" b="1" dirty="0"/>
                  <a:t> + 2AgNO</a:t>
                </a:r>
                <a:r>
                  <a:rPr lang="en-US" sz="2800" b="1" baseline="-25000" dirty="0"/>
                  <a:t>3</a:t>
                </a:r>
                <a:r>
                  <a:rPr lang="en-US" sz="2800" b="1" dirty="0"/>
                  <a:t> +H</a:t>
                </a:r>
                <a:r>
                  <a:rPr lang="en-US" sz="2800" b="1" baseline="-25000" dirty="0"/>
                  <a:t>2</a:t>
                </a:r>
                <a:r>
                  <a:rPr lang="en-US" sz="2800" b="1" dirty="0"/>
                  <a:t>O + 2NH</a:t>
                </a:r>
                <a:r>
                  <a:rPr lang="en-US" sz="2800" b="1" baseline="-25000" dirty="0"/>
                  <a:t>3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vi-VN" sz="280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b="1" dirty="0">
                    <a:sym typeface="Symbol"/>
                  </a:rPr>
                  <a:t> R</a:t>
                </a:r>
                <a:r>
                  <a:rPr lang="en-US" sz="2800" b="1" dirty="0">
                    <a:solidFill>
                      <a:srgbClr val="FF0000"/>
                    </a:solidFill>
                    <a:sym typeface="Symbol"/>
                  </a:rPr>
                  <a:t>COONH</a:t>
                </a:r>
                <a:r>
                  <a:rPr lang="en-US" sz="2800" b="1" baseline="-25000" dirty="0">
                    <a:solidFill>
                      <a:srgbClr val="FF0000"/>
                    </a:solidFill>
                    <a:sym typeface="Symbol"/>
                  </a:rPr>
                  <a:t>4</a:t>
                </a:r>
                <a:r>
                  <a:rPr lang="en-US" sz="2800" b="1" dirty="0">
                    <a:sym typeface="Symbol"/>
                  </a:rPr>
                  <a:t>+</a:t>
                </a:r>
                <a:r>
                  <a:rPr lang="en-US" sz="2800" b="1" dirty="0">
                    <a:solidFill>
                      <a:srgbClr val="FF0000"/>
                    </a:solidFill>
                    <a:sym typeface="Symbol"/>
                  </a:rPr>
                  <a:t>2</a:t>
                </a:r>
                <a:r>
                  <a:rPr lang="en-US" sz="2800" b="1" dirty="0">
                    <a:solidFill>
                      <a:srgbClr val="0000FF"/>
                    </a:solidFill>
                    <a:sym typeface="Symbol"/>
                  </a:rPr>
                  <a:t>Ag 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  <a:sym typeface="Symbol"/>
                  </a:rPr>
                  <a:t>↓</a:t>
                </a:r>
                <a:r>
                  <a:rPr lang="en-US" sz="2800" b="1" dirty="0">
                    <a:sym typeface="Symbol"/>
                  </a:rPr>
                  <a:t>+2NH</a:t>
                </a:r>
                <a:r>
                  <a:rPr lang="en-US" sz="2800" b="1" baseline="-25000" dirty="0">
                    <a:sym typeface="Symbol"/>
                  </a:rPr>
                  <a:t>4</a:t>
                </a:r>
                <a:r>
                  <a:rPr lang="en-US" sz="2800" b="1" dirty="0">
                    <a:sym typeface="Symbol"/>
                  </a:rPr>
                  <a:t>NO</a:t>
                </a:r>
                <a:r>
                  <a:rPr lang="en-US" sz="2800" b="1" baseline="-25000" dirty="0">
                    <a:sym typeface="Symbol"/>
                  </a:rPr>
                  <a:t>3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72984"/>
                <a:ext cx="9046810" cy="746295"/>
              </a:xfrm>
              <a:prstGeom prst="rect">
                <a:avLst/>
              </a:prstGeom>
              <a:blipFill rotWithShape="1">
                <a:blip r:embed="rId12"/>
                <a:stretch>
                  <a:fillRect l="-1209" b="-19685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0" y="2756336"/>
                <a:ext cx="9067800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CH</a:t>
                </a:r>
                <a:r>
                  <a:rPr lang="en-US" sz="2600" baseline="-25000" dirty="0"/>
                  <a:t>3</a:t>
                </a:r>
                <a:r>
                  <a:rPr lang="en-US" sz="2600" dirty="0">
                    <a:solidFill>
                      <a:srgbClr val="FF0000"/>
                    </a:solidFill>
                  </a:rPr>
                  <a:t>CHO</a:t>
                </a:r>
                <a:r>
                  <a:rPr lang="en-US" sz="2600" dirty="0"/>
                  <a:t>+2</a:t>
                </a:r>
                <a:r>
                  <a:rPr lang="en-US" sz="2600" dirty="0">
                    <a:solidFill>
                      <a:srgbClr val="0000FF"/>
                    </a:solidFill>
                  </a:rPr>
                  <a:t>Ag</a:t>
                </a:r>
                <a:r>
                  <a:rPr lang="en-US" sz="2600" dirty="0"/>
                  <a:t>NO</a:t>
                </a:r>
                <a:r>
                  <a:rPr lang="en-US" sz="2600" baseline="-25000" dirty="0"/>
                  <a:t>3</a:t>
                </a:r>
                <a:r>
                  <a:rPr lang="en-US" sz="2600" dirty="0"/>
                  <a:t>+H</a:t>
                </a:r>
                <a:r>
                  <a:rPr lang="en-US" sz="2600" baseline="-25000" dirty="0"/>
                  <a:t>2</a:t>
                </a:r>
                <a:r>
                  <a:rPr lang="en-US" sz="2600" dirty="0"/>
                  <a:t>O+2NH</a:t>
                </a:r>
                <a:r>
                  <a:rPr lang="en-US" sz="2600" baseline="-25000" dirty="0"/>
                  <a:t>3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vi-VN" sz="280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600" dirty="0">
                    <a:sym typeface="Symbol"/>
                  </a:rPr>
                  <a:t> CH</a:t>
                </a:r>
                <a:r>
                  <a:rPr lang="en-US" sz="2600" baseline="-25000" dirty="0">
                    <a:sym typeface="Symbol"/>
                  </a:rPr>
                  <a:t>3</a:t>
                </a:r>
                <a:r>
                  <a:rPr lang="en-US" sz="2600" dirty="0">
                    <a:solidFill>
                      <a:srgbClr val="FF0000"/>
                    </a:solidFill>
                    <a:sym typeface="Symbol"/>
                  </a:rPr>
                  <a:t>COONH</a:t>
                </a:r>
                <a:r>
                  <a:rPr lang="en-US" sz="2600" baseline="-25000" dirty="0">
                    <a:solidFill>
                      <a:srgbClr val="FF0000"/>
                    </a:solidFill>
                    <a:sym typeface="Symbol"/>
                  </a:rPr>
                  <a:t>4</a:t>
                </a:r>
                <a:r>
                  <a:rPr lang="en-US" sz="2600" dirty="0">
                    <a:sym typeface="Symbol"/>
                  </a:rPr>
                  <a:t> + 2</a:t>
                </a:r>
                <a:r>
                  <a:rPr lang="en-US" sz="2600" dirty="0">
                    <a:solidFill>
                      <a:srgbClr val="0000FF"/>
                    </a:solidFill>
                    <a:sym typeface="Symbol"/>
                  </a:rPr>
                  <a:t>Ag</a:t>
                </a:r>
                <a:r>
                  <a:rPr lang="en-US" sz="2600" dirty="0">
                    <a:sym typeface="Symbol"/>
                  </a:rPr>
                  <a:t> + 2NH</a:t>
                </a:r>
                <a:r>
                  <a:rPr lang="en-US" sz="2600" baseline="-25000" dirty="0">
                    <a:sym typeface="Symbol"/>
                  </a:rPr>
                  <a:t>4</a:t>
                </a:r>
                <a:r>
                  <a:rPr lang="en-US" sz="2600" dirty="0">
                    <a:sym typeface="Symbol"/>
                  </a:rPr>
                  <a:t>NO</a:t>
                </a:r>
                <a:r>
                  <a:rPr lang="en-US" sz="2600" baseline="-25000" dirty="0">
                    <a:sym typeface="Symbol"/>
                  </a:rPr>
                  <a:t>3</a:t>
                </a:r>
                <a:endParaRPr lang="vi-VN" sz="2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6336"/>
                <a:ext cx="9067800" cy="746295"/>
              </a:xfrm>
              <a:prstGeom prst="rect">
                <a:avLst/>
              </a:prstGeom>
              <a:blipFill rotWithShape="1">
                <a:blip r:embed="rId13"/>
                <a:stretch>
                  <a:fillRect l="-1142" b="-195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6200" y="420123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0483" y="6275855"/>
            <a:ext cx="6890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anđehit</a:t>
            </a:r>
            <a:endParaRPr lang="vi-VN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8732" y="3333323"/>
            <a:ext cx="22811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solidFill>
                  <a:srgbClr val="AC00AC"/>
                </a:solidFill>
              </a:rPr>
              <a:t>Amoni</a:t>
            </a:r>
            <a:r>
              <a:rPr lang="en-US" sz="2600" b="1" i="1" dirty="0">
                <a:solidFill>
                  <a:srgbClr val="AC00AC"/>
                </a:solidFill>
              </a:rPr>
              <a:t> </a:t>
            </a:r>
            <a:r>
              <a:rPr lang="en-US" sz="2600" b="1" i="1" dirty="0" err="1">
                <a:solidFill>
                  <a:srgbClr val="AC00AC"/>
                </a:solidFill>
              </a:rPr>
              <a:t>axetat</a:t>
            </a:r>
            <a:endParaRPr lang="vi-VN" sz="2600" b="1" i="1" dirty="0">
              <a:solidFill>
                <a:srgbClr val="AC0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1" grpId="0" animBg="1"/>
      <p:bldP spid="17" grpId="0" animBg="1"/>
      <p:bldP spid="17" grpId="1" animBg="1"/>
      <p:bldP spid="18" grpId="0" animBg="1"/>
      <p:bldP spid="18" grpId="1" animBg="1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717" y="60434"/>
            <a:ext cx="5228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III – TÍNH CHẤT HÓA HỌC</a:t>
            </a:r>
            <a:endParaRPr lang="vi-VN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08" y="533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3. Phản ứng </a:t>
            </a:r>
            <a:r>
              <a:rPr lang="pt-BR" sz="32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oxi</a:t>
            </a:r>
            <a:r>
              <a:rPr lang="pt-BR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pt-BR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hoàn toàn</a:t>
            </a:r>
            <a:endParaRPr lang="vi-VN" sz="3200" baseline="-25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54" y="1131311"/>
            <a:ext cx="425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28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 O</a:t>
            </a:r>
            <a:r>
              <a:rPr lang="en-US" sz="2800" b="1" i="1" baseline="-25000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2000" y="3323018"/>
                <a:ext cx="8124498" cy="1096582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rgbClr val="31B6FD"/>
                  </a:buClr>
                  <a:buSzPct val="100000"/>
                </a:pPr>
                <a:r>
                  <a:rPr lang="en-US" sz="4400" b="1" dirty="0"/>
                  <a:t>C</a:t>
                </a:r>
                <a:r>
                  <a:rPr lang="en-US" sz="4400" b="1" baseline="-25000" dirty="0"/>
                  <a:t>n</a:t>
                </a:r>
                <a:r>
                  <a:rPr lang="en-US" sz="4400" b="1" dirty="0"/>
                  <a:t>H</a:t>
                </a:r>
                <a:r>
                  <a:rPr lang="en-US" sz="4400" b="1" baseline="-25000" dirty="0"/>
                  <a:t>2n</a:t>
                </a:r>
                <a:r>
                  <a:rPr lang="en-US" sz="4400" b="1" dirty="0"/>
                  <a:t>O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b="1" dirty="0"/>
                  <a:t> O</a:t>
                </a:r>
                <a:r>
                  <a:rPr lang="en-US" sz="4400" b="1" baseline="-25000" dirty="0"/>
                  <a:t>2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4400" b="1" dirty="0"/>
                  <a:t> n CO</a:t>
                </a:r>
                <a:r>
                  <a:rPr lang="en-US" sz="4400" b="1" baseline="-25000" dirty="0"/>
                  <a:t>2</a:t>
                </a:r>
                <a:r>
                  <a:rPr lang="en-US" sz="4400" b="1" dirty="0"/>
                  <a:t> + n H</a:t>
                </a:r>
                <a:r>
                  <a:rPr lang="en-US" sz="4400" b="1" baseline="-25000" dirty="0"/>
                  <a:t>2</a:t>
                </a:r>
                <a:r>
                  <a:rPr lang="en-US" sz="4400" b="1" dirty="0"/>
                  <a:t>O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23018"/>
                <a:ext cx="8124498" cy="1096582"/>
              </a:xfrm>
              <a:prstGeom prst="rect">
                <a:avLst/>
              </a:prstGeom>
              <a:blipFill>
                <a:blip r:embed="rId2"/>
                <a:stretch>
                  <a:fillRect l="-2955" t="-3333" r="-467" b="-38889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8600" y="2158425"/>
            <a:ext cx="1474769" cy="584775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vi-VN" sz="3200" b="1" dirty="0"/>
              <a:t>PƯTQ</a:t>
            </a:r>
          </a:p>
        </p:txBody>
      </p:sp>
    </p:spTree>
    <p:extLst>
      <p:ext uri="{BB962C8B-B14F-4D97-AF65-F5344CB8AC3E}">
        <p14:creationId xmlns:p14="http://schemas.microsoft.com/office/powerpoint/2010/main" val="9274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0434"/>
            <a:ext cx="2989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IV – ĐIỀU CHẾ</a:t>
            </a:r>
            <a:endParaRPr lang="vi-VN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08" y="533400"/>
            <a:ext cx="239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1. Từ ancol</a:t>
            </a:r>
            <a:endParaRPr lang="vi-VN" sz="3200" baseline="-25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71600" y="1795792"/>
            <a:ext cx="2783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RCH</a:t>
            </a: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OH 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CuO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540655"/>
              </p:ext>
            </p:extLst>
          </p:nvPr>
        </p:nvGraphicFramePr>
        <p:xfrm>
          <a:off x="4191000" y="1676400"/>
          <a:ext cx="1066800" cy="571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" name="Equation" r:id="rId3" imgW="431613" imgH="228501" progId="Equation.DSMT4">
                  <p:embed/>
                </p:oleObj>
              </mc:Choice>
              <mc:Fallback>
                <p:oleObj name="Equation" r:id="rId3" imgW="431613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676400"/>
                        <a:ext cx="1066800" cy="571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236774" y="1807448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RCHO + Cu + 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008500"/>
            <a:ext cx="38747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CH</a:t>
            </a:r>
            <a:r>
              <a:rPr kumimoji="0" lang="pt-BR" sz="3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3</a:t>
            </a:r>
            <a:r>
              <a:rPr kumimoji="0" 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-CH</a:t>
            </a:r>
            <a:r>
              <a:rPr kumimoji="0" lang="pt-BR" sz="3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-OH + CuO</a:t>
            </a:r>
            <a:endParaRPr kumimoji="0" lang="pt-B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871928"/>
              </p:ext>
            </p:extLst>
          </p:nvPr>
        </p:nvGraphicFramePr>
        <p:xfrm>
          <a:off x="3810000" y="983675"/>
          <a:ext cx="953814" cy="5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3" name="Equation" r:id="rId5" imgW="431613" imgH="228501" progId="Equation.DSMT4">
                  <p:embed/>
                </p:oleObj>
              </mc:Choice>
              <mc:Fallback>
                <p:oleObj name="Equation" r:id="rId5" imgW="431613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83675"/>
                        <a:ext cx="953814" cy="508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648200" y="998915"/>
            <a:ext cx="4070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CH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CHO + Cu + H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O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1" y="1769225"/>
            <a:ext cx="1066800" cy="461665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vi-VN" sz="2400" b="1" dirty="0"/>
              <a:t>PƯTQ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336" y="2286000"/>
            <a:ext cx="3757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hidrocacbon</a:t>
            </a:r>
            <a:endParaRPr lang="vi-VN" sz="32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0904" y="2913996"/>
            <a:ext cx="3257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Oxi</a:t>
            </a:r>
            <a:r>
              <a:rPr lang="en-US" sz="3200" b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3200" b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metan</a:t>
            </a:r>
            <a:endParaRPr lang="vi-VN" sz="3200" b="1" dirty="0">
              <a:solidFill>
                <a:srgbClr val="AC00A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28601" y="3557367"/>
            <a:ext cx="24746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4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+ O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199269"/>
              </p:ext>
            </p:extLst>
          </p:nvPr>
        </p:nvGraphicFramePr>
        <p:xfrm>
          <a:off x="1968217" y="3437216"/>
          <a:ext cx="1919291" cy="718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4" name="Equation" r:id="rId6" imgW="787400" imgH="279400" progId="Equation.DSMT4">
                  <p:embed/>
                </p:oleObj>
              </mc:Choice>
              <mc:Fallback>
                <p:oleObj name="Equation" r:id="rId6" imgW="787400" imgH="279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217" y="3437216"/>
                        <a:ext cx="1919291" cy="718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886341" y="3537487"/>
            <a:ext cx="27430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HCHO + H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O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1" y="4119679"/>
            <a:ext cx="6530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Oxi</a:t>
            </a:r>
            <a:r>
              <a:rPr lang="en-US" sz="3200" b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3200" b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b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3200" b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200" b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etilen</a:t>
            </a:r>
            <a:endParaRPr lang="vi-VN" sz="3200" b="1" dirty="0">
              <a:solidFill>
                <a:srgbClr val="AC00A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55164" y="4823911"/>
            <a:ext cx="34024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2CH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=CH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+ O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17996"/>
              </p:ext>
            </p:extLst>
          </p:nvPr>
        </p:nvGraphicFramePr>
        <p:xfrm>
          <a:off x="3276600" y="4617720"/>
          <a:ext cx="1535778" cy="70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5" name="Equation" r:id="rId8" imgW="533169" imgH="228501" progId="Equation.DSMT4">
                  <p:embed/>
                </p:oleObj>
              </mc:Choice>
              <mc:Fallback>
                <p:oleObj name="Equation" r:id="rId8" imgW="533169" imgH="22850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17720"/>
                        <a:ext cx="1535778" cy="706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953000" y="4815486"/>
            <a:ext cx="21836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2CH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CHO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012" y="5327075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Hiđrat</a:t>
            </a:r>
            <a:r>
              <a:rPr lang="en-US" sz="3200" b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3200" b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axetilen</a:t>
            </a:r>
            <a:endParaRPr lang="vi-VN" sz="3200" b="1" dirty="0">
              <a:solidFill>
                <a:srgbClr val="AC00A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3815" y="5969445"/>
            <a:ext cx="292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Arial" pitchFamily="34" charset="0"/>
                <a:cs typeface="Arial" pitchFamily="34" charset="0"/>
              </a:rPr>
              <a:t>CH≡CH + H</a:t>
            </a:r>
            <a:r>
              <a:rPr lang="vi-VN" sz="32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319999"/>
              </p:ext>
            </p:extLst>
          </p:nvPr>
        </p:nvGraphicFramePr>
        <p:xfrm>
          <a:off x="2997017" y="5943600"/>
          <a:ext cx="172738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6" name="Equation" r:id="rId10" imgW="622080" imgH="253800" progId="Equation.DSMT4">
                  <p:embed/>
                </p:oleObj>
              </mc:Choice>
              <mc:Fallback>
                <p:oleObj name="Equation" r:id="rId10" imgW="62208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017" y="5943600"/>
                        <a:ext cx="1727384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4572000" y="6011375"/>
            <a:ext cx="1955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CH</a:t>
            </a:r>
            <a:r>
              <a:rPr kumimoji="0" lang="en-US" sz="3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CHO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9450" y="533400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bậc I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1" grpId="0"/>
      <p:bldP spid="14" grpId="0"/>
      <p:bldP spid="16" grpId="0" animBg="1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31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5209"/>
            <a:ext cx="2667000" cy="22503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4789" y="60434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 – ỨNG DỤNG</a:t>
            </a:r>
            <a:endParaRPr lang="vi-VN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3400"/>
            <a:ext cx="2667000" cy="20979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152400" y="3595854"/>
            <a:ext cx="4169138" cy="2334610"/>
            <a:chOff x="387096" y="3595854"/>
            <a:chExt cx="4169138" cy="23346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034" y="3606364"/>
              <a:ext cx="2743200" cy="2324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96" y="3595854"/>
              <a:ext cx="1975104" cy="23241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506301" y="3429000"/>
            <a:ext cx="4420126" cy="2250391"/>
            <a:chOff x="2940794" y="645209"/>
            <a:chExt cx="4420126" cy="2250391"/>
          </a:xfrm>
        </p:grpSpPr>
        <p:pic>
          <p:nvPicPr>
            <p:cNvPr id="5" name="Picture 4" descr="20743659_images1414326_canhamvoi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720" y="645209"/>
              <a:ext cx="2743200" cy="2250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" name="Picture 2" descr="D:\.THỰC TẬP NĂM 4\giáo ản giảng dạy\andehit\hình\36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794" y="645209"/>
              <a:ext cx="2393206" cy="2250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3" name="Picture 3" descr="D:\.THỰC TẬP NĂM 4\giáo ản giảng dạy\andehit\hình\axit_axetic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41720" y="381000"/>
            <a:ext cx="2649855" cy="22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" y="2971800"/>
            <a:ext cx="1295400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Nhựa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1720" y="2727960"/>
            <a:ext cx="2590800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SX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axit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axetic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723" y="6095999"/>
            <a:ext cx="2116285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Hương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liệu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4112" y="5791200"/>
            <a:ext cx="3261688" cy="89255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tẩy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uế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quản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vật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2341" y="2778740"/>
            <a:ext cx="2382179" cy="52322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Dược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phẩm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233251"/>
              </p:ext>
            </p:extLst>
          </p:nvPr>
        </p:nvGraphicFramePr>
        <p:xfrm>
          <a:off x="198120" y="1752600"/>
          <a:ext cx="2362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" name="CS ChemDraw Drawing" r:id="rId3" imgW="948032" imgH="480050" progId="ChemDraw.Document.6.0">
                  <p:embed/>
                </p:oleObj>
              </mc:Choice>
              <mc:Fallback>
                <p:oleObj name="CS ChemDraw Drawing" r:id="rId3" imgW="948032" imgH="48005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" y="1752600"/>
                        <a:ext cx="236220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469888"/>
              </p:ext>
            </p:extLst>
          </p:nvPr>
        </p:nvGraphicFramePr>
        <p:xfrm>
          <a:off x="152400" y="2743200"/>
          <a:ext cx="248412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9" name="CS ChemDraw Drawing" r:id="rId5" imgW="1004180" imgH="480050" progId="ChemDraw.Document.6.0">
                  <p:embed/>
                </p:oleObj>
              </mc:Choice>
              <mc:Fallback>
                <p:oleObj name="CS ChemDraw Drawing" r:id="rId5" imgW="1004180" imgH="48005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43200"/>
                        <a:ext cx="248412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227867"/>
              </p:ext>
            </p:extLst>
          </p:nvPr>
        </p:nvGraphicFramePr>
        <p:xfrm>
          <a:off x="182880" y="3718560"/>
          <a:ext cx="318516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0" name="CS ChemDraw Drawing" r:id="rId7" imgW="1298308" imgH="480050" progId="ChemDraw.Document.6.0">
                  <p:embed/>
                </p:oleObj>
              </mc:Choice>
              <mc:Fallback>
                <p:oleObj name="CS ChemDraw Drawing" r:id="rId7" imgW="1298308" imgH="48005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" y="3718560"/>
                        <a:ext cx="3185160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7868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nghĩa</a:t>
            </a:r>
            <a:endParaRPr lang="vi-VN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191869"/>
            <a:ext cx="827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 – ĐỊNH NGHĨA, DANH PHÁP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912180"/>
              </p:ext>
            </p:extLst>
          </p:nvPr>
        </p:nvGraphicFramePr>
        <p:xfrm>
          <a:off x="198438" y="1704975"/>
          <a:ext cx="2362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1" name="CS ChemDraw Drawing" r:id="rId9" imgW="948032" imgH="480050" progId="ChemDraw.Document.6.0">
                  <p:embed/>
                </p:oleObj>
              </mc:Choice>
              <mc:Fallback>
                <p:oleObj name="CS ChemDraw Drawing" r:id="rId9" imgW="948032" imgH="480050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704975"/>
                        <a:ext cx="2362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558359"/>
              </p:ext>
            </p:extLst>
          </p:nvPr>
        </p:nvGraphicFramePr>
        <p:xfrm>
          <a:off x="152400" y="2741613"/>
          <a:ext cx="2484437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2" name="CS ChemDraw Drawing" r:id="rId11" imgW="1004180" imgH="480050" progId="ChemDraw.Document.6.0">
                  <p:embed/>
                </p:oleObj>
              </mc:Choice>
              <mc:Fallback>
                <p:oleObj name="CS ChemDraw Drawing" r:id="rId11" imgW="1004180" imgH="480050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41613"/>
                        <a:ext cx="2484437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443584"/>
              </p:ext>
            </p:extLst>
          </p:nvPr>
        </p:nvGraphicFramePr>
        <p:xfrm>
          <a:off x="182562" y="3721100"/>
          <a:ext cx="31861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3" name="CS ChemDraw Drawing" r:id="rId13" imgW="1298308" imgH="480050" progId="ChemDraw.Document.6.0">
                  <p:embed/>
                </p:oleObj>
              </mc:Choice>
              <mc:Fallback>
                <p:oleObj name="CS ChemDraw Drawing" r:id="rId13" imgW="1298308" imgH="480050" progId="ChemDraw.Document.6.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" y="3721100"/>
                        <a:ext cx="31861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105400" y="2362200"/>
            <a:ext cx="2362200" cy="646331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635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XETON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>
            <a:endCxn id="43" idx="1"/>
          </p:cNvCxnSpPr>
          <p:nvPr/>
        </p:nvCxnSpPr>
        <p:spPr>
          <a:xfrm flipV="1">
            <a:off x="2667000" y="2685366"/>
            <a:ext cx="2438400" cy="4388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3" idx="1"/>
          </p:cNvCxnSpPr>
          <p:nvPr/>
        </p:nvCxnSpPr>
        <p:spPr>
          <a:xfrm>
            <a:off x="2590800" y="2133600"/>
            <a:ext cx="2514600" cy="551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3" idx="1"/>
          </p:cNvCxnSpPr>
          <p:nvPr/>
        </p:nvCxnSpPr>
        <p:spPr>
          <a:xfrm flipV="1">
            <a:off x="3352800" y="2685366"/>
            <a:ext cx="1752600" cy="13532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3733800" y="1155719"/>
            <a:ext cx="4648200" cy="4524315"/>
            <a:chOff x="3886200" y="1378327"/>
            <a:chExt cx="4648200" cy="4524315"/>
          </a:xfrm>
        </p:grpSpPr>
        <p:grpSp>
          <p:nvGrpSpPr>
            <p:cNvPr id="53" name="Group 52"/>
            <p:cNvGrpSpPr/>
            <p:nvPr/>
          </p:nvGrpSpPr>
          <p:grpSpPr>
            <a:xfrm>
              <a:off x="3886200" y="1378327"/>
              <a:ext cx="4648200" cy="4524315"/>
              <a:chOff x="3886200" y="1378327"/>
              <a:chExt cx="4648200" cy="452431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886200" y="1378327"/>
                <a:ext cx="4648200" cy="4524315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dirty="0"/>
                  <a:t>- </a:t>
                </a:r>
                <a:r>
                  <a:rPr lang="pt-BR" sz="3200" dirty="0"/>
                  <a:t>Xeton là những hợp chất hữu cơ mà phân tử có nhóm          liên kết trực tiếp với hai nguyên tử cacbon</a:t>
                </a:r>
                <a:r>
                  <a:rPr lang="vi-VN" sz="3200" dirty="0"/>
                  <a:t> </a:t>
                </a:r>
                <a:r>
                  <a:rPr lang="vi-VN" sz="3200" dirty="0">
                    <a:latin typeface="Calibri" pitchFamily="34" charset="0"/>
                  </a:rPr>
                  <a:t>khác</a:t>
                </a:r>
                <a:r>
                  <a:rPr lang="vi-VN" sz="3200" dirty="0"/>
                  <a:t>. </a:t>
                </a:r>
              </a:p>
              <a:p>
                <a:pPr algn="just"/>
                <a:r>
                  <a:rPr lang="vi-VN" sz="3200" dirty="0"/>
                  <a:t>- Nhóm            liên kết trực tiếp với hai nguyên tử C khác gọi là nhóm chức </a:t>
                </a:r>
                <a:r>
                  <a:rPr lang="vi-VN" sz="3200" b="1" dirty="0">
                    <a:solidFill>
                      <a:srgbClr val="FF0000"/>
                    </a:solidFill>
                  </a:rPr>
                  <a:t>xeton</a:t>
                </a:r>
                <a:r>
                  <a:rPr lang="vi-VN" sz="3200" dirty="0"/>
                  <a:t>.</a:t>
                </a:r>
              </a:p>
            </p:txBody>
          </p:sp>
          <p:graphicFrame>
            <p:nvGraphicFramePr>
              <p:cNvPr id="56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3086957"/>
                  </p:ext>
                </p:extLst>
              </p:nvPr>
            </p:nvGraphicFramePr>
            <p:xfrm>
              <a:off x="5105400" y="2362200"/>
              <a:ext cx="1104900" cy="634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994" name="CS ChemDraw Drawing" r:id="rId15" imgW="528868" imgH="222641" progId="ChemDraw.Document.6.0">
                      <p:embed/>
                    </p:oleObj>
                  </mc:Choice>
                  <mc:Fallback>
                    <p:oleObj name="CS ChemDraw Drawing" r:id="rId15" imgW="528868" imgH="222641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2362200"/>
                            <a:ext cx="1104900" cy="63421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209141"/>
                </p:ext>
              </p:extLst>
            </p:nvPr>
          </p:nvGraphicFramePr>
          <p:xfrm>
            <a:off x="5562600" y="3855720"/>
            <a:ext cx="1104900" cy="634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5" name="CS ChemDraw Drawing" r:id="rId17" imgW="528868" imgH="222641" progId="ChemDraw.Document.6.0">
                    <p:embed/>
                  </p:oleObj>
                </mc:Choice>
                <mc:Fallback>
                  <p:oleObj name="CS ChemDraw Drawing" r:id="rId17" imgW="528868" imgH="222641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3855720"/>
                          <a:ext cx="1104900" cy="6342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747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3" grpId="0" animBg="1"/>
      <p:bldP spid="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18858">
            <a:off x="1349331" y="1442331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900" dirty="0" err="1">
                <a:solidFill>
                  <a:srgbClr val="FF0000"/>
                </a:solidFill>
                <a:effectLst>
                  <a:glow rad="101600">
                    <a:srgbClr val="E7E200">
                      <a:alpha val="60000"/>
                    </a:srgbClr>
                  </a:glow>
                </a:effectLst>
                <a:latin typeface="UVN But Long 2" pitchFamily="2" charset="0"/>
              </a:rPr>
              <a:t>Bài</a:t>
            </a:r>
            <a:r>
              <a:rPr lang="en-US" sz="6900" dirty="0">
                <a:solidFill>
                  <a:srgbClr val="FF0000"/>
                </a:solidFill>
                <a:effectLst>
                  <a:glow rad="101600">
                    <a:srgbClr val="E7E200">
                      <a:alpha val="60000"/>
                    </a:srgbClr>
                  </a:glow>
                </a:effectLst>
                <a:latin typeface="UVN But Long 2" pitchFamily="2" charset="0"/>
              </a:rPr>
              <a:t> 44</a:t>
            </a:r>
          </a:p>
          <a:p>
            <a:r>
              <a:rPr lang="en-US" sz="6900" dirty="0">
                <a:solidFill>
                  <a:srgbClr val="FF0000"/>
                </a:solidFill>
                <a:effectLst>
                  <a:glow rad="101600">
                    <a:srgbClr val="E7E200">
                      <a:alpha val="60000"/>
                    </a:srgbClr>
                  </a:glow>
                </a:effectLst>
                <a:latin typeface="UVN But Long 2" pitchFamily="2" charset="0"/>
              </a:rPr>
              <a:t>ANĐEHIT – XETON </a:t>
            </a:r>
          </a:p>
        </p:txBody>
      </p:sp>
      <p:sp>
        <p:nvSpPr>
          <p:cNvPr id="3" name="TextBox 2"/>
          <p:cNvSpPr txBox="1"/>
          <p:nvPr/>
        </p:nvSpPr>
        <p:spPr>
          <a:xfrm rot="21445147">
            <a:off x="2514600" y="4038600"/>
            <a:ext cx="472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FF00"/>
                </a:solidFill>
                <a:latin typeface="UVN Thang Vu" pitchFamily="66" charset="0"/>
              </a:rPr>
              <a:t>A - ANĐEHIT</a:t>
            </a:r>
            <a:endParaRPr lang="vi-VN" sz="7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03848" y="554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107504" y="191869"/>
            <a:ext cx="827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 – ĐỊNH NGHĨA, DANH PHÁP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228600" y="68580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vi-VN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1219200"/>
            <a:ext cx="426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thường</a:t>
            </a:r>
            <a:endParaRPr lang="vi-VN" sz="3200" b="1" i="1" dirty="0">
              <a:solidFill>
                <a:srgbClr val="BC00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4000" y="2029747"/>
            <a:ext cx="5638800" cy="584775"/>
          </a:xfrm>
          <a:prstGeom prst="rect">
            <a:avLst/>
          </a:prstGeom>
          <a:solidFill>
            <a:srgbClr val="00FF00"/>
          </a:solidFill>
          <a:ln w="63500">
            <a:solidFill>
              <a:srgbClr val="FF380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Tên 2 gốc ankyl + XETON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99965"/>
              </p:ext>
            </p:extLst>
          </p:nvPr>
        </p:nvGraphicFramePr>
        <p:xfrm>
          <a:off x="289560" y="4724400"/>
          <a:ext cx="3186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6" name="CS ChemDraw Drawing" r:id="rId3" imgW="1298308" imgH="480050" progId="ChemDraw.Document.6.0">
                  <p:embed/>
                </p:oleObj>
              </mc:Choice>
              <mc:Fallback>
                <p:oleObj name="CS ChemDraw Drawing" r:id="rId3" imgW="1298308" imgH="480050" progId="ChemDraw.Document.6.0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" y="4724400"/>
                        <a:ext cx="318611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393780"/>
              </p:ext>
            </p:extLst>
          </p:nvPr>
        </p:nvGraphicFramePr>
        <p:xfrm>
          <a:off x="4343400" y="3048000"/>
          <a:ext cx="2484438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7" name="CS ChemDraw Drawing" r:id="rId5" imgW="1004180" imgH="480050" progId="ChemDraw.Document.6.0">
                  <p:embed/>
                </p:oleObj>
              </mc:Choice>
              <mc:Fallback>
                <p:oleObj name="CS ChemDraw Drawing" r:id="rId5" imgW="1004180" imgH="480050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0"/>
                        <a:ext cx="2484438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876637"/>
              </p:ext>
            </p:extLst>
          </p:nvPr>
        </p:nvGraphicFramePr>
        <p:xfrm>
          <a:off x="381000" y="3048000"/>
          <a:ext cx="2362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8" name="CS ChemDraw Drawing" r:id="rId7" imgW="948032" imgH="480050" progId="ChemDraw.Document.6.0">
                  <p:embed/>
                </p:oleObj>
              </mc:Choice>
              <mc:Fallback>
                <p:oleObj name="CS ChemDraw Drawing" r:id="rId7" imgW="948032" imgH="480050" progId="ChemDraw.Document.6.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2362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166483"/>
              </p:ext>
            </p:extLst>
          </p:nvPr>
        </p:nvGraphicFramePr>
        <p:xfrm>
          <a:off x="4891088" y="4709160"/>
          <a:ext cx="3186112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9" name="CS ChemDraw Drawing" r:id="rId9" imgW="1298308" imgH="495382" progId="ChemDraw.Document.6.0">
                  <p:embed/>
                </p:oleObj>
              </mc:Choice>
              <mc:Fallback>
                <p:oleObj name="CS ChemDraw Drawing" r:id="rId9" imgW="1298308" imgH="495382" progId="ChemDraw.Document.6.0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4709160"/>
                        <a:ext cx="3186112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38200" y="393192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metyl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440" y="3931920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53364" y="3931920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xeton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20840" y="3931920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xeton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36720" y="394802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metyl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68290" y="3938496"/>
            <a:ext cx="1687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phenyl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300" y="5867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metyl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67200" y="585972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metyl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19200" y="5867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vinyl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39000" y="5836740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xeton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86940" y="5859719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xeton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94960" y="5863650"/>
            <a:ext cx="2148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isopropyl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5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1869"/>
            <a:ext cx="827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 – ĐỊNH NGHĨA, DANH PHÁP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vi-VN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19200"/>
            <a:ext cx="426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thế</a:t>
            </a:r>
            <a:endParaRPr lang="vi-VN" sz="3200" b="1" i="1" dirty="0">
              <a:solidFill>
                <a:srgbClr val="BC008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504" y="1859131"/>
            <a:ext cx="8435280" cy="1609726"/>
            <a:chOff x="107504" y="1859131"/>
            <a:chExt cx="8435280" cy="1609726"/>
          </a:xfrm>
        </p:grpSpPr>
        <p:sp>
          <p:nvSpPr>
            <p:cNvPr id="5" name="Rectangle 4"/>
            <p:cNvSpPr/>
            <p:nvPr/>
          </p:nvSpPr>
          <p:spPr>
            <a:xfrm>
              <a:off x="107504" y="1859131"/>
              <a:ext cx="8435280" cy="1569660"/>
            </a:xfrm>
            <a:prstGeom prst="rect">
              <a:avLst/>
            </a:prstGeom>
            <a:ln w="508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t-BR" sz="3200" b="1" i="1" dirty="0">
                  <a:latin typeface="Arial" pitchFamily="34" charset="0"/>
                  <a:cs typeface="Arial" pitchFamily="34" charset="0"/>
                </a:rPr>
                <a:t>Số chỉ vị trí nhánh + Tên nhánh + Tên hidrocacbon mạch chính (tên ANKANL tương ứng) + số chỉ vị trí nhóm           + </a:t>
              </a:r>
              <a:r>
                <a:rPr lang="pt-BR" sz="32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ON</a:t>
              </a:r>
              <a:endParaRPr lang="vi-VN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4080824"/>
                </p:ext>
              </p:extLst>
            </p:nvPr>
          </p:nvGraphicFramePr>
          <p:xfrm>
            <a:off x="6370320" y="2834640"/>
            <a:ext cx="1104900" cy="634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46" name="CS ChemDraw Drawing" r:id="rId3" imgW="528868" imgH="222641" progId="ChemDraw.Document.6.0">
                    <p:embed/>
                  </p:oleObj>
                </mc:Choice>
                <mc:Fallback>
                  <p:oleObj name="CS ChemDraw Drawing" r:id="rId3" imgW="528868" imgH="222641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0320" y="2834640"/>
                          <a:ext cx="1104900" cy="6342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/>
          <p:cNvSpPr/>
          <p:nvPr/>
        </p:nvSpPr>
        <p:spPr>
          <a:xfrm>
            <a:off x="228600" y="35814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 ý</a:t>
            </a:r>
            <a:endParaRPr lang="vi-VN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- Chọn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mạch chính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là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mạch C dài nhất có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chứa nhóm chức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&gt;C=O 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Đánh số thứ tự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ưu tiên nhóm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&gt;C=O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7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7460" y="329625"/>
            <a:ext cx="5228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 – TÍNH CHẤT HÓA HỌC</a:t>
            </a:r>
            <a:endParaRPr lang="vi-VN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1371600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C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9600" y="1971766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3"/>
          </p:cNvCxnSpPr>
          <p:nvPr/>
        </p:nvCxnSpPr>
        <p:spPr>
          <a:xfrm>
            <a:off x="2324219" y="1971765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43587" y="2472250"/>
            <a:ext cx="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02893" y="2472250"/>
            <a:ext cx="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56178" y="3227845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O</a:t>
            </a:r>
          </a:p>
        </p:txBody>
      </p:sp>
      <p:sp>
        <p:nvSpPr>
          <p:cNvPr id="25" name="Oval 24"/>
          <p:cNvSpPr/>
          <p:nvPr/>
        </p:nvSpPr>
        <p:spPr>
          <a:xfrm>
            <a:off x="1371600" y="2290676"/>
            <a:ext cx="1219200" cy="1219200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81419" y="2870660"/>
            <a:ext cx="1308715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38600" y="2514600"/>
            <a:ext cx="4610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PHẢN ỨNG CỘNG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842654" y="2466114"/>
            <a:ext cx="0" cy="936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01960" y="2466114"/>
            <a:ext cx="0" cy="936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1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5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751531"/>
              </p:ext>
            </p:extLst>
          </p:nvPr>
        </p:nvGraphicFramePr>
        <p:xfrm>
          <a:off x="161925" y="1445200"/>
          <a:ext cx="5019675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2" name="CS ChemDraw Drawing" r:id="rId3" imgW="1853090" imgH="551528" progId="ChemDraw.Document.6.0">
                  <p:embed/>
                </p:oleObj>
              </mc:Choice>
              <mc:Fallback>
                <p:oleObj name="CS ChemDraw Drawing" r:id="rId3" imgW="1853090" imgH="55152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445200"/>
                        <a:ext cx="5019675" cy="155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11260" y="76200"/>
            <a:ext cx="5228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 – TÍNH CHẤT HÓA HỌC</a:t>
            </a:r>
            <a:endParaRPr lang="vi-VN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" y="660975"/>
            <a:ext cx="407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3200" b="1" baseline="-25000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200" b="1" baseline="-25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144907"/>
              </p:ext>
            </p:extLst>
          </p:nvPr>
        </p:nvGraphicFramePr>
        <p:xfrm>
          <a:off x="171450" y="1442025"/>
          <a:ext cx="5105400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3" name="CS ChemDraw Drawing" r:id="rId5" imgW="2043560" imgH="553256" progId="ChemDraw.Document.6.0">
                  <p:embed/>
                </p:oleObj>
              </mc:Choice>
              <mc:Fallback>
                <p:oleObj name="CS ChemDraw Drawing" r:id="rId5" imgW="2043560" imgH="553256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442025"/>
                        <a:ext cx="5105400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95694"/>
              </p:ext>
            </p:extLst>
          </p:nvPr>
        </p:nvGraphicFramePr>
        <p:xfrm>
          <a:off x="5276850" y="1003875"/>
          <a:ext cx="3048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" name="CS ChemDraw Drawing" r:id="rId7" imgW="1004396" imgH="740698" progId="ChemDraw.Document.6.0">
                  <p:embed/>
                </p:oleObj>
              </mc:Choice>
              <mc:Fallback>
                <p:oleObj name="CS ChemDraw Drawing" r:id="rId7" imgW="1004396" imgH="7406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76850" y="1003875"/>
                        <a:ext cx="3048000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403548"/>
              </p:ext>
            </p:extLst>
          </p:nvPr>
        </p:nvGraphicFramePr>
        <p:xfrm>
          <a:off x="1390651" y="1156275"/>
          <a:ext cx="1828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5" name="CS ChemDraw Drawing" r:id="rId9" imgW="665998" imgH="245316" progId="ChemDraw.Document.6.0">
                  <p:embed/>
                </p:oleObj>
              </mc:Choice>
              <mc:Fallback>
                <p:oleObj name="CS ChemDraw Drawing" r:id="rId9" imgW="665998" imgH="245316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1" y="1156275"/>
                        <a:ext cx="1828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92340"/>
              </p:ext>
            </p:extLst>
          </p:nvPr>
        </p:nvGraphicFramePr>
        <p:xfrm>
          <a:off x="1392238" y="2024638"/>
          <a:ext cx="26289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6" name="CS ChemDraw Drawing" r:id="rId11" imgW="976970" imgH="568588" progId="ChemDraw.Document.6.0">
                  <p:embed/>
                </p:oleObj>
              </mc:Choice>
              <mc:Fallback>
                <p:oleObj name="CS ChemDraw Drawing" r:id="rId11" imgW="976970" imgH="568588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2024638"/>
                        <a:ext cx="2628900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223460"/>
              </p:ext>
            </p:extLst>
          </p:nvPr>
        </p:nvGraphicFramePr>
        <p:xfrm>
          <a:off x="171450" y="1479550"/>
          <a:ext cx="80581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7" name="CS ChemDraw Drawing" r:id="rId13" imgW="2990081" imgH="557791" progId="ChemDraw.Document.6.0">
                  <p:embed/>
                </p:oleObj>
              </mc:Choice>
              <mc:Fallback>
                <p:oleObj name="CS ChemDraw Drawing" r:id="rId13" imgW="2990081" imgH="557791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479550"/>
                        <a:ext cx="8058150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1600" y="2819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Propan</a:t>
            </a:r>
            <a:r>
              <a:rPr lang="en-US" sz="2800" b="1" i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 – 2 – </a:t>
            </a:r>
            <a:r>
              <a:rPr lang="en-US" sz="2800" b="1" i="1" dirty="0" err="1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en-US" sz="2800" b="1" i="1" dirty="0">
                <a:solidFill>
                  <a:srgbClr val="AC00A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800" b="1" i="1" dirty="0">
              <a:solidFill>
                <a:srgbClr val="AC00A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050232"/>
            <a:ext cx="1474769" cy="584775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vi-VN" sz="3200" b="1" dirty="0"/>
              <a:t>PƯTQ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898911"/>
              </p:ext>
            </p:extLst>
          </p:nvPr>
        </p:nvGraphicFramePr>
        <p:xfrm>
          <a:off x="247650" y="3486150"/>
          <a:ext cx="4279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8" name="CS ChemDraw Drawing" r:id="rId15" imgW="1665643" imgH="551744" progId="ChemDraw.Document.6.0">
                  <p:embed/>
                </p:oleObj>
              </mc:Choice>
              <mc:Fallback>
                <p:oleObj name="CS ChemDraw Drawing" r:id="rId15" imgW="1665643" imgH="551744" progId="ChemDraw.Document.6.0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3486150"/>
                        <a:ext cx="4279900" cy="159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469516"/>
              </p:ext>
            </p:extLst>
          </p:nvPr>
        </p:nvGraphicFramePr>
        <p:xfrm>
          <a:off x="266700" y="3505200"/>
          <a:ext cx="69723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9" name="CS ChemDraw Drawing" r:id="rId17" imgW="2668527" imgH="556279" progId="ChemDraw.Document.6.0">
                  <p:embed/>
                </p:oleObj>
              </mc:Choice>
              <mc:Fallback>
                <p:oleObj name="CS ChemDraw Drawing" r:id="rId17" imgW="2668527" imgH="5562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6700" y="3505200"/>
                        <a:ext cx="69723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876800" y="50292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</a:rPr>
              <a:t>Ancol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bậc</a:t>
            </a:r>
            <a:r>
              <a:rPr lang="en-US" sz="3200" b="1" i="1" dirty="0">
                <a:solidFill>
                  <a:srgbClr val="0000FF"/>
                </a:solidFill>
              </a:rPr>
              <a:t> II</a:t>
            </a:r>
            <a:endParaRPr lang="vi-VN" sz="3200" b="1" i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5029200"/>
            <a:ext cx="1372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</a:rPr>
              <a:t>Xeton</a:t>
            </a:r>
            <a:r>
              <a:rPr lang="en-US" sz="3200" b="1" i="1" dirty="0">
                <a:solidFill>
                  <a:srgbClr val="0000FF"/>
                </a:solidFill>
              </a:rPr>
              <a:t>  </a:t>
            </a:r>
            <a:endParaRPr lang="vi-VN" sz="3200" b="1" i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5560" y="5943600"/>
            <a:ext cx="6578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ý: R </a:t>
            </a:r>
            <a:r>
              <a:rPr lang="en-US" sz="3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R’ </a:t>
            </a:r>
            <a:r>
              <a:rPr lang="en-US" sz="3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vi-VN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 animBg="1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723" y="76200"/>
            <a:ext cx="294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III – ĐIỀU CHẾ</a:t>
            </a:r>
            <a:endParaRPr lang="vi-VN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08" y="457200"/>
            <a:ext cx="239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1. Từ ancol</a:t>
            </a:r>
            <a:endParaRPr lang="vi-VN" sz="3200" baseline="-25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09450" y="457200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bậc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750092"/>
              </p:ext>
            </p:extLst>
          </p:nvPr>
        </p:nvGraphicFramePr>
        <p:xfrm>
          <a:off x="210774" y="787687"/>
          <a:ext cx="4894625" cy="17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2" name="CS ChemDraw Drawing" r:id="rId3" imgW="2013111" imgH="597309" progId="ChemDraw.Document.6.0">
                  <p:embed/>
                </p:oleObj>
              </mc:Choice>
              <mc:Fallback>
                <p:oleObj name="CS ChemDraw Drawing" r:id="rId3" imgW="2013111" imgH="597309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74" y="787687"/>
                        <a:ext cx="4894625" cy="1778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191873"/>
              </p:ext>
            </p:extLst>
          </p:nvPr>
        </p:nvGraphicFramePr>
        <p:xfrm>
          <a:off x="228600" y="813375"/>
          <a:ext cx="8610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3" name="CS ChemDraw Drawing" r:id="rId5" imgW="3876999" imgH="559302" progId="ChemDraw.Document.6.0">
                  <p:embed/>
                </p:oleObj>
              </mc:Choice>
              <mc:Fallback>
                <p:oleObj name="CS ChemDraw Drawing" r:id="rId5" imgW="3876999" imgH="5593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813375"/>
                        <a:ext cx="86106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021031" y="1905000"/>
            <a:ext cx="1474769" cy="584775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vi-VN" sz="3200" b="1" dirty="0"/>
              <a:t>PƯTQ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212606"/>
              </p:ext>
            </p:extLst>
          </p:nvPr>
        </p:nvGraphicFramePr>
        <p:xfrm>
          <a:off x="152400" y="2540575"/>
          <a:ext cx="4800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4" name="CS ChemDraw Drawing" r:id="rId7" imgW="1699332" imgH="597309" progId="ChemDraw.Document.6.0">
                  <p:embed/>
                </p:oleObj>
              </mc:Choice>
              <mc:Fallback>
                <p:oleObj name="CS ChemDraw Drawing" r:id="rId7" imgW="1699332" imgH="597309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40575"/>
                        <a:ext cx="4800600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424975"/>
              </p:ext>
            </p:extLst>
          </p:nvPr>
        </p:nvGraphicFramePr>
        <p:xfrm>
          <a:off x="160693" y="2413000"/>
          <a:ext cx="85725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5" name="CS ChemDraw Drawing" r:id="rId9" imgW="3328263" imgH="559302" progId="ChemDraw.Document.6.0">
                  <p:embed/>
                </p:oleObj>
              </mc:Choice>
              <mc:Fallback>
                <p:oleObj name="CS ChemDraw Drawing" r:id="rId9" imgW="3328263" imgH="5593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693" y="2413000"/>
                        <a:ext cx="85725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2362200" y="3606225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Cumen</a:t>
            </a:r>
            <a:endParaRPr lang="vi-VN" sz="3200" b="1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4191000"/>
            <a:ext cx="8991600" cy="2285999"/>
            <a:chOff x="115608" y="4267201"/>
            <a:chExt cx="8723592" cy="2285999"/>
          </a:xfrm>
        </p:grpSpPr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0866328"/>
                </p:ext>
              </p:extLst>
            </p:nvPr>
          </p:nvGraphicFramePr>
          <p:xfrm>
            <a:off x="115608" y="4267201"/>
            <a:ext cx="8723592" cy="2285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56" name="CS ChemDraw Drawing" r:id="rId11" imgW="4613182" imgH="1066778" progId="ChemDraw.Document.6.0">
                    <p:embed/>
                  </p:oleObj>
                </mc:Choice>
                <mc:Fallback>
                  <p:oleObj name="CS ChemDraw Drawing" r:id="rId11" imgW="4613182" imgH="1066778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5608" y="4267201"/>
                          <a:ext cx="8723592" cy="22859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2247900" y="5029200"/>
              <a:ext cx="1981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Tiểu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phân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trung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gian</a:t>
              </a:r>
              <a:endParaRPr lang="vi-VN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4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6" grpId="0"/>
      <p:bldP spid="33" grpId="0" animBg="1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22860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VN Banh Mi" pitchFamily="2" charset="0"/>
              </a:rPr>
              <a:t>CỦNG</a:t>
            </a:r>
            <a:endParaRPr lang="vi-VN" sz="9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1" y="2286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VN Banh Mi" pitchFamily="2" charset="0"/>
              </a:rPr>
              <a:t>CỐ</a:t>
            </a:r>
            <a:endParaRPr lang="vi-VN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95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1520" y="558225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Nhóm –CHO có tên gọi là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?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1363216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A.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Cacbonyl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1219200"/>
            <a:ext cx="30091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C.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Cacbandehit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8047" y="2010637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B.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Hidroxyl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0" y="2063481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D.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Cacboxyl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280898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Nhóm –C=O có tên gọi là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7230" y="3429000"/>
            <a:ext cx="2167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A.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Hidroxyl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5118" y="4234223"/>
            <a:ext cx="2372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Arial" pitchFamily="34" charset="0"/>
                <a:cs typeface="Arial" pitchFamily="34" charset="0"/>
              </a:rPr>
              <a:t>B.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Cacboxyl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945592"/>
            <a:ext cx="3122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Arial" pitchFamily="34" charset="0"/>
                <a:cs typeface="Arial" pitchFamily="34" charset="0"/>
              </a:rPr>
              <a:t> C.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Cacbandehit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6838" y="5397455"/>
            <a:ext cx="2604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D.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Cacbonyl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C:\Users\Nguyen Thi Anh Tuyet\Desktop\KIẾN TẬP\New folder\Emoticon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37" y="4437048"/>
            <a:ext cx="2376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Nguyen Thi Anh Tuyet\Desktop\KIẾN TẬP\New folder\IMGC7MPK1PRK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/>
        </p:blipFill>
        <p:spPr bwMode="auto">
          <a:xfrm>
            <a:off x="4648200" y="4225208"/>
            <a:ext cx="2520280" cy="244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4472228" y="1394688"/>
            <a:ext cx="576000" cy="57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6535" y="5545179"/>
            <a:ext cx="576000" cy="57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7164" y="3415198"/>
            <a:ext cx="276523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xác</a:t>
            </a:r>
            <a:endParaRPr lang="vi-VN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 animBg="1"/>
      <p:bldP spid="31" grpId="0" animBg="1"/>
      <p:bldP spid="32" grpId="0" animBg="1"/>
      <p:bldP spid="32" grpId="1" animBg="1"/>
      <p:bldP spid="32" grpId="2" animBg="1"/>
      <p:bldP spid="32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fr-FR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Phát biểu nào sau đây 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đúng?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658" y="403860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D.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Anđehit vừa thể hiện tính khử, vừa thể hiện tính oxi hoá.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508" y="2082800"/>
            <a:ext cx="8119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B.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Hợp chất R-CHO có thể điều chế được từ R-CH</a:t>
            </a:r>
            <a:r>
              <a:rPr lang="pt-BR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-OH.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508" y="2997200"/>
            <a:ext cx="7969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C.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Hợp chất hữu cơ có nhóm -CHO liên kết với H là anđehit.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448" y="1179493"/>
            <a:ext cx="7885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Arial" pitchFamily="34" charset="0"/>
                <a:cs typeface="Arial" pitchFamily="34" charset="0"/>
              </a:rPr>
              <a:t>A.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Trong phân tử anđehit, các nguyên tử liên kết với nhau bằng liên kết đơn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4440" y="1179493"/>
            <a:ext cx="576000" cy="57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2" descr="C:\Users\Nguyen Thi Anh Tuyet\Desktop\KIẾN TẬP\New folder\Emoticon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53236"/>
            <a:ext cx="1800200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guyen Thi Anh Tuyet\Desktop\KIẾN TẬP\New folder\IMGC7MPK1PRK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/>
        </p:blipFill>
        <p:spPr bwMode="auto">
          <a:xfrm>
            <a:off x="6156176" y="4914164"/>
            <a:ext cx="2376264" cy="18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7884" y="4825616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08" y="215205"/>
            <a:ext cx="8119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fr-FR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vi-VN" sz="2800" dirty="0"/>
              <a:t>Fomalin (hay fomon) được dùng để ngâm xác động vật, thuộc da, tẩy uế, diệt trùng,…  Fomalin là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?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712" y="3119140"/>
            <a:ext cx="7383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C. </a:t>
            </a:r>
            <a:r>
              <a:rPr lang="vi-VN" sz="2800" dirty="0"/>
              <a:t>Dung dịch chứa khoảng 40%  axetanđehit</a:t>
            </a:r>
            <a:r>
              <a:rPr lang="en-US" sz="2800" dirty="0"/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508" y="1671340"/>
            <a:ext cx="70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A. </a:t>
            </a:r>
            <a:r>
              <a:rPr lang="vi-VN" sz="2800" dirty="0"/>
              <a:t>Dung dịch rất loãng của anđehit fomic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" y="3743980"/>
            <a:ext cx="4236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/>
              <a:t>T</a:t>
            </a:r>
            <a:r>
              <a:rPr lang="vi-VN" sz="2800" dirty="0"/>
              <a:t>ên gọi của H-CH=O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776" y="2372380"/>
            <a:ext cx="7616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/>
              <a:t>D</a:t>
            </a:r>
            <a:r>
              <a:rPr lang="vi-VN" sz="2800" dirty="0"/>
              <a:t>ung dịch 37 - 40% fomanđehit trong nước.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6768" y="2372380"/>
            <a:ext cx="576000" cy="57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2" descr="C:\Users\Nguyen Thi Anh Tuyet\Desktop\KIẾN TẬP\New folder\Emoticon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23420"/>
            <a:ext cx="1800200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guyen Thi Anh Tuyet\Desktop\KIẾN TẬP\New folder\IMGC7MPK1PRK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/>
        </p:blipFill>
        <p:spPr bwMode="auto">
          <a:xfrm>
            <a:off x="6156176" y="4584348"/>
            <a:ext cx="2376264" cy="18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7884" y="4495800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08" y="215205"/>
            <a:ext cx="8119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fr-FR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2800" dirty="0"/>
              <a:t>Gọi tên hợp chất có CTCT như sau: 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712" y="2773680"/>
            <a:ext cx="7383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B.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4 -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etyl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- 2, 4 -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metyl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pentanal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508" y="2133600"/>
            <a:ext cx="70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A.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2 -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etyl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- 2, 4 -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đimetyl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pentanal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– 5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" y="4114800"/>
            <a:ext cx="5444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D.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3, 3, 5 -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trimetyl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hecxanal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- 6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408" y="3462600"/>
            <a:ext cx="7616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Arial" pitchFamily="34" charset="0"/>
                <a:cs typeface="Arial" pitchFamily="34" charset="0"/>
              </a:rPr>
              <a:t>C.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2, 4, 4 -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trimetyl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hecxanal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3462600"/>
            <a:ext cx="576000" cy="57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2" descr="C:\Users\Nguyen Thi Anh Tuyet\Desktop\KIẾN TẬP\New folder\Emoticon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93668"/>
            <a:ext cx="1800200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guyen Thi Anh Tuyet\Desktop\KIẾN TẬP\New folder\IMGC7MPK1PRK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/>
        </p:blipFill>
        <p:spPr bwMode="auto">
          <a:xfrm>
            <a:off x="6156176" y="4954596"/>
            <a:ext cx="2376264" cy="18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7884" y="4866048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85145"/>
              </p:ext>
            </p:extLst>
          </p:nvPr>
        </p:nvGraphicFramePr>
        <p:xfrm>
          <a:off x="2286000" y="738425"/>
          <a:ext cx="4191000" cy="1423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CS ChemDraw Drawing" r:id="rId7" imgW="1834734" imgH="765100" progId="ChemDraw.Document.6.0">
                  <p:embed/>
                </p:oleObj>
              </mc:Choice>
              <mc:Fallback>
                <p:oleObj name="CS ChemDraw Drawing" r:id="rId7" imgW="1834734" imgH="7651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38425"/>
                        <a:ext cx="4191000" cy="1423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44035" y="938510"/>
            <a:ext cx="37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9175" y="933450"/>
            <a:ext cx="37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7218" y="933450"/>
            <a:ext cx="37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5693" y="986135"/>
            <a:ext cx="37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03848" y="554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228600" y="7868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nghĩa</a:t>
            </a:r>
            <a:endParaRPr lang="vi-VN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575" y="1421753"/>
            <a:ext cx="1385316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CH</a:t>
            </a:r>
            <a:r>
              <a:rPr lang="en-US" sz="3200" b="1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 – </a:t>
            </a:r>
            <a:endParaRPr lang="vi-V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15" y="2429975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 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–CH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– 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927" y="3183775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H–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0873" y="1449062"/>
            <a:ext cx="15648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CH = O</a:t>
            </a:r>
            <a:endParaRPr lang="vi-V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77508" y="2308246"/>
            <a:ext cx="15648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CH = O</a:t>
            </a:r>
            <a:endParaRPr lang="vi-V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4523" y="3048000"/>
            <a:ext cx="15648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CH = O</a:t>
            </a:r>
            <a:endParaRPr lang="vi-V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2362200"/>
            <a:ext cx="2362200" cy="646331"/>
          </a:xfrm>
          <a:prstGeom prst="rect">
            <a:avLst/>
          </a:prstGeom>
          <a:solidFill>
            <a:schemeClr val="accent2">
              <a:tint val="50000"/>
              <a:satMod val="300000"/>
            </a:schemeClr>
          </a:solidFill>
          <a:ln w="635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ANĐEHIT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4" idx="1"/>
          </p:cNvCxnSpPr>
          <p:nvPr/>
        </p:nvCxnSpPr>
        <p:spPr>
          <a:xfrm>
            <a:off x="3642360" y="2678123"/>
            <a:ext cx="1463040" cy="72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  <a:endCxn id="24" idx="1"/>
          </p:cNvCxnSpPr>
          <p:nvPr/>
        </p:nvCxnSpPr>
        <p:spPr>
          <a:xfrm>
            <a:off x="2845725" y="1818939"/>
            <a:ext cx="2259675" cy="8664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3"/>
            <a:endCxn id="24" idx="1"/>
          </p:cNvCxnSpPr>
          <p:nvPr/>
        </p:nvCxnSpPr>
        <p:spPr>
          <a:xfrm flipV="1">
            <a:off x="2269375" y="2685366"/>
            <a:ext cx="2836025" cy="7325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7504" y="191869"/>
            <a:ext cx="827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 – ĐỊNH NGHĨA, PHÂN LOẠI, DANH PHÁP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3458" y="157422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83420" y="2427576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200" y="1378327"/>
            <a:ext cx="4648200" cy="452431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Arial" pitchFamily="34" charset="0"/>
                <a:cs typeface="Arial" pitchFamily="34" charset="0"/>
              </a:rPr>
              <a:t>-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Anđehit</a:t>
            </a:r>
            <a:r>
              <a:rPr lang="pt-B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là những hợp chất hữu cơ mà phân tử có nhóm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–CH=O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liên kết trực tiếp với nguyên tử C hoặc nguyên tử H.</a:t>
            </a:r>
            <a:endParaRPr lang="vi-VN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3200" dirty="0"/>
              <a:t>-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Nhóm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–CH=O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được gọi là nhóm chức 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anđehit</a:t>
            </a:r>
            <a:r>
              <a:rPr lang="vi-VN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còn gọi là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cacbanđehit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066385" y="1903084"/>
            <a:ext cx="234000" cy="1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903412" y="2754272"/>
            <a:ext cx="234000" cy="1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4" grpId="0" animBg="1"/>
      <p:bldP spid="24" grpId="1" animBg="1"/>
      <p:bldP spid="35" grpId="0"/>
      <p:bldP spid="40" grpId="0"/>
      <p:bldP spid="42" grpId="0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19" y="152400"/>
            <a:ext cx="866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6: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Có bao nhiêu đồng phân cấu tạo của C</a:t>
            </a:r>
            <a:r>
              <a:rPr lang="vi-VN" sz="2800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H</a:t>
            </a:r>
            <a:r>
              <a:rPr lang="vi-VN" sz="2800" baseline="-25000" dirty="0">
                <a:latin typeface="Arial" pitchFamily="34" charset="0"/>
                <a:cs typeface="Arial" pitchFamily="34" charset="0"/>
              </a:rPr>
              <a:t>10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O có khả năng tham gia phản ứng tráng gương?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232520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A.  3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0445" y="1088504"/>
            <a:ext cx="9220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B.  4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8845" y="1267544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C.  5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1115144"/>
            <a:ext cx="9428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D.  6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216" y="182880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7: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Nhiệt độ sôi của anđehit thấp hơn nhiệt độ sôi của ancol tương ứng là do?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944" y="2743200"/>
            <a:ext cx="8600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>
                <a:latin typeface="Arial" pitchFamily="34" charset="0"/>
                <a:cs typeface="Arial" pitchFamily="34" charset="0"/>
              </a:rPr>
              <a:t>A.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Anđehit có khối lượng mol phân tử bé hơn ancol tương ứng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518" y="3774460"/>
            <a:ext cx="421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B.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Anđehit nhẹ hơn nước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1" y="4434840"/>
            <a:ext cx="6319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 C.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Anđehit có liên kết hidro giữa các phân tử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542" y="5516096"/>
            <a:ext cx="6375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D.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Anđehit không có liên kết hidro giữa các phân tử</a:t>
            </a:r>
          </a:p>
        </p:txBody>
      </p:sp>
      <p:pic>
        <p:nvPicPr>
          <p:cNvPr id="12" name="Picture 2" descr="C:\Users\Nguyen Thi Anh Tuyet\Desktop\KIẾN TẬP\New folder\Emoticon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04" y="4431368"/>
            <a:ext cx="2376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guyen Thi Anh Tuyet\Desktop\KIẾN TẬP\New folder\IMGC7MPK1PRK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/>
        </p:blipFill>
        <p:spPr bwMode="auto">
          <a:xfrm>
            <a:off x="6395671" y="4337648"/>
            <a:ext cx="2520280" cy="244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2408437" y="1232520"/>
            <a:ext cx="576000" cy="57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576" y="5486400"/>
            <a:ext cx="576000" cy="57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0320" y="3580909"/>
            <a:ext cx="245414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xác</a:t>
            </a:r>
            <a:endParaRPr lang="vi-VN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28600"/>
            <a:ext cx="8531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vi-VN" sz="2800" dirty="0"/>
              <a:t>Trong công nghiệp, axeton được điều chế từ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3" name="Rectangle 2"/>
          <p:cNvSpPr/>
          <p:nvPr/>
        </p:nvSpPr>
        <p:spPr>
          <a:xfrm>
            <a:off x="251520" y="917540"/>
            <a:ext cx="256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/>
              <a:t>propan-1-ol.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886544"/>
            <a:ext cx="2446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dirty="0"/>
              <a:t>propan-2-ol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047" y="1565612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dirty="0"/>
              <a:t>xiclopropan.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421596"/>
            <a:ext cx="36599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D.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Buta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– 1,3 –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057400"/>
            <a:ext cx="80795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vi-VN" sz="2800" dirty="0"/>
              <a:t>Có  thể  dùng  một  chất  nào  trong  các  chất  dưới  đây  để  nhân  biết  được  các  chất:  ancol  etylic, glixerol, anđehit axetic đựng trong ba lọ mất nhãn ?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827" y="5944106"/>
            <a:ext cx="5225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Dung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AgNO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NH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118" y="4658380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dirty="0"/>
              <a:t>Quỳ tím.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303520"/>
            <a:ext cx="292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 C.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Kim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natri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890" y="3913828"/>
            <a:ext cx="338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A.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Đồng (II) hiđroxit.</a:t>
            </a:r>
          </a:p>
        </p:txBody>
      </p:sp>
      <p:pic>
        <p:nvPicPr>
          <p:cNvPr id="12" name="Picture 2" descr="C:\Users\Nguyen Thi Anh Tuyet\Desktop\KIẾN TẬP\New folder\Emoticon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13" y="4437048"/>
            <a:ext cx="2376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guyen Thi Anh Tuyet\Desktop\KIẾN TẬP\New folder\IMGC7MPK1PRK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/>
        </p:blipFill>
        <p:spPr bwMode="auto">
          <a:xfrm>
            <a:off x="6156176" y="4225208"/>
            <a:ext cx="2520280" cy="244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4515232" y="902300"/>
            <a:ext cx="576000" cy="57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330924" y="3926732"/>
            <a:ext cx="576000" cy="57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6221760" y="3468469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xit" presetSubtype="32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15813"/>
            <a:ext cx="8278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10: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Cho 0,75 gam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andehit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fomic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phản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hoàn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toàn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AgNO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/NH</a:t>
            </a:r>
            <a:r>
              <a:rPr lang="en-US" sz="32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9932" y="2132856"/>
            <a:ext cx="1574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 A. 2,7g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3701" y="1988840"/>
            <a:ext cx="1733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C. 10,8g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3701" y="2988241"/>
            <a:ext cx="1505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D. 5,4g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3544" y="2969077"/>
            <a:ext cx="1710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B. 21,6g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68144" y="2141964"/>
            <a:ext cx="576000" cy="57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p:pic>
        <p:nvPicPr>
          <p:cNvPr id="30" name="Picture 2" descr="C:\Users\Nguyen Thi Anh Tuyet\Desktop\KIẾN TẬP\New folder\Emoticon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76" y="4186871"/>
            <a:ext cx="2226688" cy="180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872736" y="4114800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" descr="D:\TUYẾT\happy_face_cr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133600" cy="188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1869"/>
            <a:ext cx="827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 – ĐỊNH NGHĨA, PHÂN LOẠI, DANH PHÁP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868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loại</a:t>
            </a:r>
            <a:endParaRPr lang="vi-VN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9975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0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Anđehit</a:t>
            </a:r>
            <a:r>
              <a:rPr lang="en-US" sz="30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no, </a:t>
            </a:r>
            <a:r>
              <a:rPr lang="en-US" sz="30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0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30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30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hở</a:t>
            </a:r>
            <a:r>
              <a:rPr lang="en-US" sz="30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0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ankenol</a:t>
            </a:r>
            <a:r>
              <a:rPr lang="en-US" sz="30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3000" b="1" i="1" dirty="0">
              <a:solidFill>
                <a:srgbClr val="BC00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437627"/>
            <a:ext cx="114795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/>
              <a:t>CTTQ</a:t>
            </a:r>
            <a:endParaRPr lang="vi-VN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183478" y="3013691"/>
            <a:ext cx="1374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sz="3200" b="1" baseline="-25000" dirty="0">
                <a:solidFill>
                  <a:srgbClr val="FF0000"/>
                </a:solidFill>
              </a:rPr>
              <a:t>n</a:t>
            </a:r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baseline="-25000" dirty="0">
                <a:solidFill>
                  <a:srgbClr val="FF0000"/>
                </a:solidFill>
              </a:rPr>
              <a:t>2n</a:t>
            </a:r>
            <a:r>
              <a:rPr lang="en-US" sz="3200" b="1" dirty="0">
                <a:solidFill>
                  <a:srgbClr val="FF0000"/>
                </a:solidFill>
              </a:rPr>
              <a:t>O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572" y="3022402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(n ≥ 1)</a:t>
            </a:r>
            <a:endParaRPr lang="vi-VN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3181746" y="1920555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sz="3200" b="1" baseline="-25000" dirty="0">
                <a:solidFill>
                  <a:srgbClr val="FF0000"/>
                </a:solidFill>
              </a:rPr>
              <a:t>x</a:t>
            </a:r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baseline="-25000" dirty="0">
                <a:solidFill>
                  <a:srgbClr val="FF0000"/>
                </a:solidFill>
              </a:rPr>
              <a:t>2x+1</a:t>
            </a:r>
            <a:r>
              <a:rPr lang="en-US" sz="3200" b="1" dirty="0">
                <a:solidFill>
                  <a:srgbClr val="FF0000"/>
                </a:solidFill>
              </a:rPr>
              <a:t> – CHO</a:t>
            </a:r>
            <a:endParaRPr lang="vi-VN" sz="32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9" idx="1"/>
          </p:cNvCxnSpPr>
          <p:nvPr/>
        </p:nvCxnSpPr>
        <p:spPr>
          <a:xfrm flipV="1">
            <a:off x="2519556" y="2212943"/>
            <a:ext cx="662190" cy="517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2519556" y="2730015"/>
            <a:ext cx="663922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55500" y="1905000"/>
            <a:ext cx="1229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(x ≥ 0)</a:t>
            </a:r>
            <a:endParaRPr lang="vi-VN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480120" y="5081192"/>
            <a:ext cx="3101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–CH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0275" y="3945775"/>
            <a:ext cx="17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H–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495800"/>
            <a:ext cx="2069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083" y="3352800"/>
            <a:ext cx="87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VD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1676" y="3937575"/>
            <a:ext cx="1362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pt-BR" sz="3200" b="1" baseline="-25000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3200" b="1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O </a:t>
            </a:r>
            <a:endParaRPr lang="vi-VN" sz="3200" b="1" dirty="0">
              <a:solidFill>
                <a:srgbClr val="6A2D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86200" y="4495800"/>
            <a:ext cx="1401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3200" b="1" baseline="-25000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3200" b="1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t-BR" sz="3200" b="1" baseline="-25000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3200" b="1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O</a:t>
            </a:r>
            <a:endParaRPr lang="vi-VN" sz="3200" b="1" dirty="0">
              <a:solidFill>
                <a:srgbClr val="6A2D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6454" y="5029200"/>
            <a:ext cx="1401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3200" b="1" baseline="-25000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3200" b="1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t-BR" sz="3200" b="1" baseline="-25000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pt-BR" sz="3200" b="1" dirty="0">
                <a:solidFill>
                  <a:srgbClr val="6A2D97"/>
                </a:solidFill>
                <a:latin typeface="Arial" pitchFamily="34" charset="0"/>
                <a:cs typeface="Arial" pitchFamily="34" charset="0"/>
              </a:rPr>
              <a:t>O</a:t>
            </a:r>
            <a:endParaRPr lang="vi-VN" sz="3200" b="1" dirty="0">
              <a:solidFill>
                <a:srgbClr val="6A2D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214" y="5877580"/>
            <a:ext cx="8469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Dãy đồng đẳng anđehit no, đơn chức, mạch hở</a:t>
            </a:r>
            <a:endParaRPr lang="vi-VN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6080" y="2631460"/>
            <a:ext cx="1719124" cy="52322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n = x + 1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  <p:bldP spid="9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91869"/>
            <a:ext cx="827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 – ĐỊNH NGHĨA, PHÂN LOẠI, DANH PHÁP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86825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loại</a:t>
            </a:r>
            <a:endParaRPr lang="vi-VN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0788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BC0082"/>
                </a:solidFill>
              </a:rPr>
              <a:t>b. </a:t>
            </a:r>
            <a:r>
              <a:rPr lang="en-US" sz="3200" b="1" i="1" dirty="0" err="1">
                <a:solidFill>
                  <a:srgbClr val="BC0082"/>
                </a:solidFill>
              </a:rPr>
              <a:t>Anđehit</a:t>
            </a:r>
            <a:r>
              <a:rPr lang="en-US" sz="3200" b="1" i="1" dirty="0">
                <a:solidFill>
                  <a:srgbClr val="BC0082"/>
                </a:solidFill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</a:rPr>
              <a:t>không</a:t>
            </a:r>
            <a:r>
              <a:rPr lang="en-US" sz="3200" b="1" i="1" dirty="0">
                <a:solidFill>
                  <a:srgbClr val="BC0082"/>
                </a:solidFill>
              </a:rPr>
              <a:t> no, </a:t>
            </a:r>
            <a:r>
              <a:rPr lang="en-US" sz="3200" b="1" i="1" dirty="0" err="1">
                <a:solidFill>
                  <a:srgbClr val="BC0082"/>
                </a:solidFill>
              </a:rPr>
              <a:t>đơn</a:t>
            </a:r>
            <a:r>
              <a:rPr lang="en-US" sz="3200" b="1" i="1" dirty="0">
                <a:solidFill>
                  <a:srgbClr val="BC0082"/>
                </a:solidFill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</a:rPr>
              <a:t>chức</a:t>
            </a:r>
            <a:r>
              <a:rPr lang="en-US" sz="3200" b="1" i="1" dirty="0">
                <a:solidFill>
                  <a:srgbClr val="BC0082"/>
                </a:solidFill>
              </a:rPr>
              <a:t>, </a:t>
            </a:r>
            <a:r>
              <a:rPr lang="en-US" sz="3200" b="1" i="1" dirty="0" err="1">
                <a:solidFill>
                  <a:srgbClr val="BC0082"/>
                </a:solidFill>
              </a:rPr>
              <a:t>mạch</a:t>
            </a:r>
            <a:r>
              <a:rPr lang="en-US" sz="3200" b="1" i="1" dirty="0">
                <a:solidFill>
                  <a:srgbClr val="BC0082"/>
                </a:solidFill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</a:rPr>
              <a:t>hở</a:t>
            </a:r>
            <a:r>
              <a:rPr lang="en-US" sz="3200" b="1" i="1" dirty="0">
                <a:solidFill>
                  <a:srgbClr val="BC0082"/>
                </a:solidFill>
              </a:rPr>
              <a:t> </a:t>
            </a:r>
            <a:endParaRPr lang="vi-VN" sz="3200" b="1" i="1" dirty="0">
              <a:solidFill>
                <a:srgbClr val="BC0082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5319" y="2824825"/>
            <a:ext cx="57478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>c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Anđehit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thơm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đơn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chức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.  </a:t>
            </a:r>
            <a:endParaRPr kumimoji="0" lang="en-US" sz="4400" b="1" i="1" u="none" strike="noStrike" cap="none" normalizeH="0" baseline="0" dirty="0">
              <a:ln>
                <a:noFill/>
              </a:ln>
              <a:solidFill>
                <a:srgbClr val="BC00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180" y="4425025"/>
            <a:ext cx="3966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>e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Anđehit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đa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chức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BC0082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en-US" sz="4400" b="1" i="1" u="none" strike="noStrike" cap="none" normalizeH="0" baseline="0" dirty="0">
              <a:ln>
                <a:noFill/>
              </a:ln>
              <a:solidFill>
                <a:srgbClr val="BC00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529189"/>
              </p:ext>
            </p:extLst>
          </p:nvPr>
        </p:nvGraphicFramePr>
        <p:xfrm>
          <a:off x="401638" y="5791200"/>
          <a:ext cx="19669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" name="CS ChemDraw Drawing" r:id="rId3" imgW="810686" imgH="355233" progId="ChemDraw.Document.6.0">
                  <p:embed/>
                </p:oleObj>
              </mc:Choice>
              <mc:Fallback>
                <p:oleObj name="CS ChemDraw Drawing" r:id="rId3" imgW="810686" imgH="355233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5791200"/>
                        <a:ext cx="196691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564475" y="5960225"/>
            <a:ext cx="3017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=CH–</a:t>
            </a:r>
            <a:r>
              <a:rPr lang="pt-BR" sz="3200" b="1" dirty="0">
                <a:solidFill>
                  <a:srgbClr val="FF380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6468" y="5952025"/>
            <a:ext cx="3171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3809"/>
                </a:solidFill>
                <a:latin typeface="Arial" pitchFamily="34" charset="0"/>
                <a:cs typeface="Arial" pitchFamily="34" charset="0"/>
              </a:rPr>
              <a:t>OHC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–CH–</a:t>
            </a:r>
            <a:r>
              <a:rPr lang="pt-BR" sz="3200" b="1" dirty="0">
                <a:solidFill>
                  <a:srgbClr val="FF380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27112"/>
              </p:ext>
            </p:extLst>
          </p:nvPr>
        </p:nvGraphicFramePr>
        <p:xfrm>
          <a:off x="395288" y="5775325"/>
          <a:ext cx="19669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" name="CS ChemDraw Drawing" r:id="rId5" imgW="810686" imgH="355233" progId="ChemDraw.Document.6.0">
                  <p:embed/>
                </p:oleObj>
              </mc:Choice>
              <mc:Fallback>
                <p:oleObj name="CS ChemDraw Drawing" r:id="rId5" imgW="810686" imgH="35523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775325"/>
                        <a:ext cx="196691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477639" y="5968425"/>
            <a:ext cx="3171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3809"/>
                </a:solidFill>
                <a:latin typeface="Arial" pitchFamily="34" charset="0"/>
                <a:cs typeface="Arial" pitchFamily="34" charset="0"/>
              </a:rPr>
              <a:t>OHC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–CH–</a:t>
            </a:r>
            <a:r>
              <a:rPr lang="pt-BR" sz="3200" b="1" dirty="0">
                <a:solidFill>
                  <a:srgbClr val="FF380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52239 -0.12268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8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4.07407E-6 L -0.02031 -0.544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35555 -0.5437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-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22 -0.54375 L -0.00555 -0.01042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27361 -0.54629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-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61 -0.54629 L -0.00139 0.0092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15 -0.34444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1158 L -0.48646 -0.35648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171 -0.34259 L 0.0026 -0.0115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1"/>
      <p:bldP spid="8" grpId="4"/>
      <p:bldP spid="12" grpId="1"/>
      <p:bldP spid="12" grpId="4"/>
      <p:bldP spid="12" grpId="5"/>
      <p:bldP spid="12" grpId="6"/>
      <p:bldP spid="16" grpId="0"/>
      <p:bldP spid="16" grpId="1"/>
      <p:bldP spid="16" grpId="2"/>
      <p:bldP spid="16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52400"/>
            <a:ext cx="827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 – ĐỊNH NGHĨA, PHÂN LOẠI, DANH PHÁP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vi-VN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19200"/>
            <a:ext cx="426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thường</a:t>
            </a:r>
            <a:endParaRPr lang="vi-VN" sz="3200" b="1" i="1" dirty="0">
              <a:solidFill>
                <a:srgbClr val="BC00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7450" y="1946449"/>
            <a:ext cx="6009350" cy="648000"/>
          </a:xfrm>
          <a:prstGeom prst="rect">
            <a:avLst/>
          </a:prstGeom>
          <a:solidFill>
            <a:srgbClr val="C44F00"/>
          </a:solidFill>
          <a:ln w="5080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Anđehit + Tên axit tương ứng</a:t>
            </a:r>
            <a:endParaRPr lang="vi-VN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844222"/>
            <a:ext cx="7848600" cy="684000"/>
          </a:xfrm>
          <a:prstGeom prst="rect">
            <a:avLst/>
          </a:prstGeom>
          <a:solidFill>
            <a:srgbClr val="00B050"/>
          </a:solidFill>
          <a:ln w="50800">
            <a:solidFill>
              <a:srgbClr val="00703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Tên axit tương ứng (bỏ “ic”) + anđehit</a:t>
            </a:r>
            <a:endParaRPr lang="vi-VN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828800"/>
            <a:ext cx="1709122" cy="584775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0">
                <a:schemeClr val="accent1">
                  <a:shade val="93000"/>
                  <a:satMod val="130000"/>
                </a:schemeClr>
              </a:gs>
              <a:gs pos="15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Anđehit</a:t>
            </a:r>
            <a:endParaRPr lang="vi-VN" sz="3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1083161" y="2413575"/>
            <a:ext cx="0" cy="4332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37722" y="2209799"/>
            <a:ext cx="739728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03587"/>
              </p:ext>
            </p:extLst>
          </p:nvPr>
        </p:nvGraphicFramePr>
        <p:xfrm>
          <a:off x="1762981" y="3886200"/>
          <a:ext cx="5916594" cy="259080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697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9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Axit</a:t>
                      </a:r>
                      <a:endParaRPr lang="vi-VN" sz="28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</a:rPr>
                        <a:t>Tên thông thường</a:t>
                      </a:r>
                      <a:endParaRPr lang="vi-VN" sz="28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HCOOH                    </a:t>
                      </a:r>
                      <a:endParaRPr lang="vi-VN" sz="28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Axit fomic</a:t>
                      </a:r>
                      <a:endParaRPr lang="vi-VN" sz="2800" b="1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CH</a:t>
                      </a:r>
                      <a:r>
                        <a:rPr lang="pt-BR" sz="2800" baseline="-25000">
                          <a:effectLst/>
                        </a:rPr>
                        <a:t>3</a:t>
                      </a:r>
                      <a:r>
                        <a:rPr lang="pt-BR" sz="2800">
                          <a:effectLst/>
                        </a:rPr>
                        <a:t>COOH  </a:t>
                      </a:r>
                      <a:endParaRPr lang="vi-VN" sz="28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</a:rPr>
                        <a:t>Axit axetic </a:t>
                      </a:r>
                      <a:endParaRPr lang="vi-VN" sz="28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CH</a:t>
                      </a:r>
                      <a:r>
                        <a:rPr lang="pt-BR" sz="2800" baseline="-25000">
                          <a:effectLst/>
                        </a:rPr>
                        <a:t>3</a:t>
                      </a:r>
                      <a:r>
                        <a:rPr lang="pt-BR" sz="2800">
                          <a:effectLst/>
                        </a:rPr>
                        <a:t>CH</a:t>
                      </a:r>
                      <a:r>
                        <a:rPr lang="pt-BR" sz="2800" baseline="-25000">
                          <a:effectLst/>
                        </a:rPr>
                        <a:t>2</a:t>
                      </a:r>
                      <a:r>
                        <a:rPr lang="pt-BR" sz="2800">
                          <a:effectLst/>
                        </a:rPr>
                        <a:t>COOH</a:t>
                      </a:r>
                      <a:endParaRPr lang="vi-VN" sz="28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</a:rPr>
                        <a:t>Axit propionic</a:t>
                      </a:r>
                      <a:endParaRPr lang="vi-VN" sz="28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CH</a:t>
                      </a:r>
                      <a:r>
                        <a:rPr lang="pt-BR" sz="2800" baseline="-25000" dirty="0">
                          <a:effectLst/>
                        </a:rPr>
                        <a:t>3</a:t>
                      </a:r>
                      <a:r>
                        <a:rPr lang="pt-BR" sz="2800" dirty="0">
                          <a:effectLst/>
                        </a:rPr>
                        <a:t>CH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r>
                        <a:rPr lang="pt-BR" sz="2800" dirty="0">
                          <a:effectLst/>
                        </a:rPr>
                        <a:t>CH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r>
                        <a:rPr lang="pt-BR" sz="2800" dirty="0">
                          <a:effectLst/>
                        </a:rPr>
                        <a:t>COOH</a:t>
                      </a:r>
                      <a:endParaRPr lang="vi-VN" sz="28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Axit butiric</a:t>
                      </a:r>
                      <a:endParaRPr lang="vi-VN" sz="2800" b="1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4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02729"/>
              </p:ext>
            </p:extLst>
          </p:nvPr>
        </p:nvGraphicFramePr>
        <p:xfrm>
          <a:off x="228600" y="1752600"/>
          <a:ext cx="5029200" cy="288728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Axit</a:t>
                      </a:r>
                      <a:endParaRPr lang="vi-VN" sz="2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Tên thông thường</a:t>
                      </a:r>
                      <a:endParaRPr lang="vi-VN" sz="2400" b="1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HCOOH                    </a:t>
                      </a:r>
                      <a:endParaRPr lang="vi-VN" sz="28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Axit fomic</a:t>
                      </a:r>
                      <a:endParaRPr lang="vi-VN" sz="2800" b="1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CH</a:t>
                      </a:r>
                      <a:r>
                        <a:rPr lang="pt-BR" sz="2800" baseline="-25000">
                          <a:effectLst/>
                        </a:rPr>
                        <a:t>3</a:t>
                      </a:r>
                      <a:r>
                        <a:rPr lang="pt-BR" sz="2800">
                          <a:effectLst/>
                        </a:rPr>
                        <a:t>COOH  </a:t>
                      </a:r>
                      <a:endParaRPr lang="vi-VN" sz="28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Axit axetic </a:t>
                      </a:r>
                      <a:endParaRPr lang="vi-VN" sz="2800" b="1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CH</a:t>
                      </a:r>
                      <a:r>
                        <a:rPr lang="pt-BR" sz="2800" baseline="-25000">
                          <a:effectLst/>
                        </a:rPr>
                        <a:t>3</a:t>
                      </a:r>
                      <a:r>
                        <a:rPr lang="pt-BR" sz="2800">
                          <a:effectLst/>
                        </a:rPr>
                        <a:t>CH</a:t>
                      </a:r>
                      <a:r>
                        <a:rPr lang="pt-BR" sz="2800" baseline="-25000">
                          <a:effectLst/>
                        </a:rPr>
                        <a:t>2</a:t>
                      </a:r>
                      <a:r>
                        <a:rPr lang="pt-BR" sz="2800">
                          <a:effectLst/>
                        </a:rPr>
                        <a:t>COOH</a:t>
                      </a:r>
                      <a:endParaRPr lang="vi-VN" sz="28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Axit propionic</a:t>
                      </a:r>
                      <a:endParaRPr lang="vi-VN" sz="2800" b="1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CH</a:t>
                      </a:r>
                      <a:r>
                        <a:rPr lang="pt-BR" sz="2800" baseline="-25000" dirty="0">
                          <a:effectLst/>
                        </a:rPr>
                        <a:t>3</a:t>
                      </a:r>
                      <a:r>
                        <a:rPr lang="pt-BR" sz="2800" dirty="0">
                          <a:effectLst/>
                        </a:rPr>
                        <a:t>CH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r>
                        <a:rPr lang="pt-BR" sz="2800" dirty="0">
                          <a:effectLst/>
                        </a:rPr>
                        <a:t>CH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r>
                        <a:rPr lang="pt-BR" sz="2800" dirty="0">
                          <a:effectLst/>
                        </a:rPr>
                        <a:t>COOH</a:t>
                      </a:r>
                      <a:endParaRPr lang="vi-VN" sz="28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Axit butiric</a:t>
                      </a:r>
                      <a:endParaRPr lang="vi-VN" sz="2800" b="1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22844"/>
            <a:ext cx="827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 – ĐỊNH NGHĨA, PHÂN LOẠI, DANH PHÁP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0186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vi-VN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25931"/>
            <a:ext cx="426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thường</a:t>
            </a:r>
            <a:endParaRPr lang="vi-VN" sz="3200" b="1" i="1" dirty="0">
              <a:solidFill>
                <a:srgbClr val="BC00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1250" y="2661937"/>
            <a:ext cx="1385316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CH</a:t>
            </a:r>
            <a:r>
              <a:rPr lang="en-US" sz="3200" b="1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 – </a:t>
            </a:r>
            <a:endParaRPr lang="vi-V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4769929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 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–CH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– 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847310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H–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8548" y="2689246"/>
            <a:ext cx="15648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CH = O</a:t>
            </a:r>
            <a:endParaRPr lang="vi-V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18281" y="4648200"/>
            <a:ext cx="15648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CH = O</a:t>
            </a:r>
            <a:endParaRPr lang="vi-V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708046"/>
            <a:ext cx="15648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CH = O</a:t>
            </a:r>
            <a:endParaRPr lang="vi-V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645" y="1357237"/>
            <a:ext cx="197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Anđehit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1299" y="1349354"/>
            <a:ext cx="1326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fomic</a:t>
            </a:r>
            <a:endParaRPr lang="vi-VN" sz="3200" b="1" dirty="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2066960"/>
            <a:ext cx="197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anđehit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2066960"/>
            <a:ext cx="1326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Fom</a:t>
            </a:r>
            <a:endParaRPr lang="vi-VN" sz="3200" b="1" dirty="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71496" y="2068660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ic</a:t>
            </a:r>
            <a:endParaRPr lang="vi-VN" sz="3200" dirty="0">
              <a:solidFill>
                <a:srgbClr val="005A9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3382688"/>
            <a:ext cx="197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Anđehit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8654" y="3374805"/>
            <a:ext cx="170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axetic</a:t>
            </a:r>
            <a:endParaRPr lang="vi-VN" sz="3200" b="1" dirty="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6980" y="4067575"/>
            <a:ext cx="197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anđehit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54898" y="4068488"/>
            <a:ext cx="170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Axet</a:t>
            </a:r>
            <a:endParaRPr lang="vi-VN" sz="3200" b="1" dirty="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8834" y="4067575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ic</a:t>
            </a:r>
            <a:endParaRPr lang="vi-VN" sz="3200" dirty="0">
              <a:solidFill>
                <a:srgbClr val="005A9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0400" y="5410200"/>
            <a:ext cx="197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Anđehit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5394434"/>
            <a:ext cx="228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propionic</a:t>
            </a:r>
            <a:endParaRPr lang="vi-VN" sz="3200" b="1" dirty="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5009" y="6037698"/>
            <a:ext cx="197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anđehit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5361" y="6036741"/>
            <a:ext cx="228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Propion</a:t>
            </a:r>
            <a:endParaRPr lang="vi-VN" sz="3200" b="1" dirty="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88150" y="4769929"/>
            <a:ext cx="3558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 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–CH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–CH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– 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28318" y="4648200"/>
            <a:ext cx="15648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CH = O</a:t>
            </a:r>
            <a:endParaRPr lang="vi-V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5387954"/>
            <a:ext cx="197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Anđehit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5001" y="5361158"/>
            <a:ext cx="1565838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200" b="1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butiric</a:t>
            </a:r>
            <a:endParaRPr lang="vi-VN" sz="3200" b="1" dirty="0">
              <a:solidFill>
                <a:srgbClr val="005A9E"/>
              </a:solidFill>
              <a:latin typeface="Arial" pitchFamily="34" charset="0"/>
              <a:ea typeface="Arial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2532" y="5970758"/>
            <a:ext cx="1473254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200" b="1" dirty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Butir</a:t>
            </a:r>
            <a:endParaRPr lang="vi-VN" sz="3200" b="1" dirty="0">
              <a:solidFill>
                <a:srgbClr val="005A9E"/>
              </a:solidFill>
              <a:latin typeface="Arial" pitchFamily="34" charset="0"/>
              <a:ea typeface="Arial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2415" y="6004034"/>
            <a:ext cx="197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anđehit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  <p:bldP spid="22" grpId="0"/>
      <p:bldP spid="23" grpId="0"/>
      <p:bldP spid="24" grpId="0"/>
      <p:bldP spid="24" grpId="1"/>
      <p:bldP spid="25" grpId="0"/>
      <p:bldP spid="26" grpId="0"/>
      <p:bldP spid="27" grpId="0"/>
      <p:bldP spid="28" grpId="0"/>
      <p:bldP spid="29" grpId="0"/>
      <p:bldP spid="30" grpId="0"/>
      <p:bldP spid="30" grpId="1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1025"/>
            <a:ext cx="827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 – ĐỊNH NGHĨA, PHÂN LOẠI, DANH PHÁP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7399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vi-VN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38923"/>
            <a:ext cx="3289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3200" b="1" i="1" dirty="0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BC0082"/>
                </a:solidFill>
                <a:latin typeface="Arial" pitchFamily="34" charset="0"/>
                <a:cs typeface="Arial" pitchFamily="34" charset="0"/>
              </a:rPr>
              <a:t>thế</a:t>
            </a:r>
            <a:endParaRPr lang="vi-VN" sz="3200" b="1" i="1" dirty="0">
              <a:solidFill>
                <a:srgbClr val="BC00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859340"/>
            <a:ext cx="7978080" cy="1569660"/>
          </a:xfrm>
          <a:prstGeom prst="rect">
            <a:avLst/>
          </a:prstGeom>
          <a:ln w="635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i="1" dirty="0">
                <a:latin typeface="Arial" pitchFamily="34" charset="0"/>
                <a:cs typeface="Arial" pitchFamily="34" charset="0"/>
              </a:rPr>
              <a:t>Số chỉ vị trí nhánh + Tên nhánh + Tên hidrocacbon mạch chính (tên </a:t>
            </a:r>
            <a:r>
              <a:rPr lang="pt-BR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ANKAN</a:t>
            </a:r>
            <a:r>
              <a:rPr lang="pt-BR" sz="3200" b="1" i="1" dirty="0">
                <a:latin typeface="Arial" pitchFamily="34" charset="0"/>
                <a:cs typeface="Arial" pitchFamily="34" charset="0"/>
              </a:rPr>
              <a:t> tương ứng) + </a:t>
            </a:r>
            <a:r>
              <a:rPr lang="pt-BR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</a:t>
            </a:r>
            <a:endParaRPr lang="vi-VN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857" y="357173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 ý</a:t>
            </a:r>
            <a:endParaRPr lang="vi-VN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- Chọn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mạch chính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là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mạch C dài nhất có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chứa nhóm chức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-CHO 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Đánh số thứ tự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bắt đầu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nhóm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–CHO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2" y="265093"/>
            <a:ext cx="8763000" cy="1015663"/>
          </a:xfrm>
          <a:prstGeom prst="rect">
            <a:avLst/>
          </a:prstGeom>
          <a:ln w="635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i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Số chỉ vị trí nhánh 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+ </a:t>
            </a:r>
            <a:r>
              <a:rPr lang="pt-BR" sz="2800" b="1" i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Tên nhánh 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+ </a:t>
            </a:r>
            <a:r>
              <a:rPr lang="pt-BR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Tên hidrocacbon mạch chính (tên ANKAN tương ứng) 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+ </a:t>
            </a:r>
            <a:r>
              <a:rPr lang="pt-BR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</a:t>
            </a:r>
            <a:endParaRPr lang="vi-VN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48825"/>
            <a:ext cx="4737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-CH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-CH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-CH</a:t>
            </a:r>
            <a:r>
              <a:rPr lang="pt-BR" sz="32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-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0732" y="1539766"/>
            <a:ext cx="156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Pentan</a:t>
            </a:r>
            <a:endParaRPr lang="vi-VN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9626" y="1537136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</a:t>
            </a:r>
            <a:endParaRPr lang="vi-VN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363570"/>
              </p:ext>
            </p:extLst>
          </p:nvPr>
        </p:nvGraphicFramePr>
        <p:xfrm>
          <a:off x="76200" y="2589213"/>
          <a:ext cx="413363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" name="CS ChemDraw Drawing" r:id="rId3" imgW="1462864" imgH="496894" progId="ChemDraw.Document.6.0">
                  <p:embed/>
                </p:oleObj>
              </mc:Choice>
              <mc:Fallback>
                <p:oleObj name="CS ChemDraw Drawing" r:id="rId3" imgW="1462864" imgH="4968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2589213"/>
                        <a:ext cx="4133632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077015"/>
              </p:ext>
            </p:extLst>
          </p:nvPr>
        </p:nvGraphicFramePr>
        <p:xfrm>
          <a:off x="5373469" y="2133600"/>
          <a:ext cx="318452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" name="CS ChemDraw Drawing" r:id="rId5" imgW="1071341" imgH="728605" progId="ChemDraw.Document.6.0">
                  <p:embed/>
                </p:oleObj>
              </mc:Choice>
              <mc:Fallback>
                <p:oleObj name="CS ChemDraw Drawing" r:id="rId5" imgW="1071341" imgH="7286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3469" y="2133600"/>
                        <a:ext cx="3184525" cy="208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124333"/>
              </p:ext>
            </p:extLst>
          </p:nvPr>
        </p:nvGraphicFramePr>
        <p:xfrm>
          <a:off x="162910" y="4876800"/>
          <a:ext cx="501869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7" name="CS ChemDraw Drawing" r:id="rId7" imgW="1782905" imgH="656910" progId="ChemDraw.Document.6.0">
                  <p:embed/>
                </p:oleObj>
              </mc:Choice>
              <mc:Fallback>
                <p:oleObj name="CS ChemDraw Drawing" r:id="rId7" imgW="1782905" imgH="656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910" y="4876800"/>
                        <a:ext cx="501869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3980200"/>
            <a:ext cx="270371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0968" y="227701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1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7100" y="229618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2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28316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3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66" y="230176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4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4114800"/>
            <a:ext cx="37338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2,2-đimetyl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8168" y="254613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1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6700" y="259682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2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255228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3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8581" y="5808444"/>
            <a:ext cx="37338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3,4-đimetyl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hexan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1568" y="449699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1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7700" y="451616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2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8100" y="450314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3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5992" y="452174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4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0176" y="554683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5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624085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C00AC"/>
                </a:solidFill>
              </a:rPr>
              <a:t>6</a:t>
            </a:r>
            <a:endParaRPr lang="vi-VN" sz="2800" b="1" dirty="0">
              <a:solidFill>
                <a:srgbClr val="AC00A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03599" y="3993932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butan</a:t>
            </a:r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2950804" y="3999329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" y="3982760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2-metyl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1700</Words>
  <Application>Microsoft Macintosh PowerPoint</Application>
  <PresentationFormat>On-screen Show (4:3)</PresentationFormat>
  <Paragraphs>321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Cambria Math</vt:lpstr>
      <vt:lpstr>Symbol</vt:lpstr>
      <vt:lpstr>Times New Roman</vt:lpstr>
      <vt:lpstr>UVN Banh Mi</vt:lpstr>
      <vt:lpstr>UVN But Long 2</vt:lpstr>
      <vt:lpstr>UVN Thang Vu</vt:lpstr>
      <vt:lpstr>Office Theme</vt:lpstr>
      <vt:lpstr>CS ChemDraw Drawing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Anh Tuyet</dc:creator>
  <cp:lastModifiedBy>Nguyen Van Phuong</cp:lastModifiedBy>
  <cp:revision>251</cp:revision>
  <dcterms:created xsi:type="dcterms:W3CDTF">2006-08-16T00:00:00Z</dcterms:created>
  <dcterms:modified xsi:type="dcterms:W3CDTF">2022-03-10T02:19:22Z</dcterms:modified>
</cp:coreProperties>
</file>